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5143500" cx="9144000"/>
  <p:notesSz cx="6858000" cy="9144000"/>
  <p:embeddedFontLst>
    <p:embeddedFont>
      <p:font typeface="Architects Daughter"/>
      <p:regular r:id="rId72"/>
    </p:embeddedFont>
    <p:embeddedFont>
      <p:font typeface="Roboto"/>
      <p:regular r:id="rId73"/>
      <p:bold r:id="rId74"/>
      <p:italic r:id="rId75"/>
      <p:boldItalic r:id="rId76"/>
    </p:embeddedFont>
    <p:embeddedFont>
      <p:font typeface="Nothing You Could Do"/>
      <p:regular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821969-C585-4CC7-B64C-EF89396B774A}">
  <a:tblStyle styleId="{42821969-C585-4CC7-B64C-EF89396B774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2A53EBA-2D12-44A5-8736-C4489750C3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regular.fntdata"/><Relationship Id="rId72" Type="http://schemas.openxmlformats.org/officeDocument/2006/relationships/font" Target="fonts/ArchitectsDaughter-regular.fntdata"/><Relationship Id="rId31" Type="http://schemas.openxmlformats.org/officeDocument/2006/relationships/slide" Target="slides/slide25.xml"/><Relationship Id="rId75" Type="http://schemas.openxmlformats.org/officeDocument/2006/relationships/font" Target="fonts/Roboto-italic.fntdata"/><Relationship Id="rId30" Type="http://schemas.openxmlformats.org/officeDocument/2006/relationships/slide" Target="slides/slide24.xml"/><Relationship Id="rId74" Type="http://schemas.openxmlformats.org/officeDocument/2006/relationships/font" Target="fonts/Roboto-bold.fntdata"/><Relationship Id="rId33" Type="http://schemas.openxmlformats.org/officeDocument/2006/relationships/slide" Target="slides/slide27.xml"/><Relationship Id="rId77" Type="http://schemas.openxmlformats.org/officeDocument/2006/relationships/font" Target="fonts/NothingYouCouldDo-regular.fntdata"/><Relationship Id="rId32" Type="http://schemas.openxmlformats.org/officeDocument/2006/relationships/slide" Target="slides/slide26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fe46134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fe46134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ce5f2b5f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ce5f2b5f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ce5f2b5f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ce5f2b5f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ce5f2b5f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ce5f2b5f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ce5f2b5f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ce5f2b5f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ce5f2b5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ce5f2b5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ce5f2b5f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ce5f2b5f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ce5f2b5f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ce5f2b5f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ce5f2b5f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ce5f2b5f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ce5f2b5f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ce5f2b5f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ce5f2b5f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ce5f2b5f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9a183af5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9a183af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fe4613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fe4613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9a183af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9a183af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9a183af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9a183af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ce5f2b5f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ce5f2b5f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9a183af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9a183af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ce5f2b5fc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ce5f2b5f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dc08906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dc0890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2c1ce08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2c1ce08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ce5f2b5f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ce5f2b5f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2c1ce085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2c1ce085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e5f2b5f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ce5f2b5f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2c1ce085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2c1ce085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ce5f2b5f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ce5f2b5f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ce5f2b5f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ce5f2b5f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ce5f2b5f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ce5f2b5f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ce5f2b5fc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ce5f2b5f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ce5f2b5fc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ce5f2b5fc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89a183af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89a183af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c94fd55b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c94fd55b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89a183af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89a183af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9a183af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89a183af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ce5f2b5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ce5f2b5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89a183af5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89a183af5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9a183af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9a183af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89a183af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89a183af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89a183af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89a183af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9a183af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89a183af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9a183af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89a183af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89a183af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89a183af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fdbf1b1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fdbf1b1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fdbf1b1b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fdbf1b1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4fdbf1b1b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4fdbf1b1b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ce5f2b5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ce5f2b5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fdbf1b1b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4fdbf1b1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f0cc185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f0cc185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6f0cc1854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6f0cc1854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fdbf1b1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fdbf1b1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fdbf1b1b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fdbf1b1b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89a183af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89a183af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89a183af5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89a183af5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9a183af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89a183af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d2ba0e5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7d2ba0e5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d2ba0e5b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7d2ba0e5b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c94fd55b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c94fd55b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d2ba0e5b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7d2ba0e5b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d2ba0e5b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d2ba0e5b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fdbf1b1b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fdbf1b1b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fdbf1b1b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fdbf1b1b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89a183af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89a183af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89a183af5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89a183af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9a183af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9a183af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ce5f2b5f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ce5f2b5f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c94fd55b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c94fd55b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/>
        </p:nvSpPr>
        <p:spPr>
          <a:xfrm>
            <a:off x="0" y="4749900"/>
            <a:ext cx="902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tensorBrew</a:t>
            </a:r>
            <a:r>
              <a:rPr lang="en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cup-numbers.png"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3300" y="44750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82900" y="120525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75000" y="10755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image-net.org" TargetMode="External"/><Relationship Id="rId4" Type="http://schemas.openxmlformats.org/officeDocument/2006/relationships/image" Target="../media/image2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Convolutional Neural Network (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CNN)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AlexNet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34"/>
          <p:cNvSpPr/>
          <p:nvPr/>
        </p:nvSpPr>
        <p:spPr>
          <a:xfrm>
            <a:off x="512425" y="43797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227x227x3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4"/>
          <p:cNvSpPr/>
          <p:nvPr/>
        </p:nvSpPr>
        <p:spPr>
          <a:xfrm>
            <a:off x="512425" y="4074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96 11x11, S:4, P:0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4"/>
          <p:cNvSpPr/>
          <p:nvPr/>
        </p:nvSpPr>
        <p:spPr>
          <a:xfrm>
            <a:off x="512425" y="37701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4"/>
          <p:cNvSpPr/>
          <p:nvPr/>
        </p:nvSpPr>
        <p:spPr>
          <a:xfrm>
            <a:off x="512425" y="34653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256 5x5, S:1, P:2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4"/>
          <p:cNvSpPr/>
          <p:nvPr/>
        </p:nvSpPr>
        <p:spPr>
          <a:xfrm>
            <a:off x="512425" y="31605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4"/>
          <p:cNvSpPr/>
          <p:nvPr/>
        </p:nvSpPr>
        <p:spPr>
          <a:xfrm>
            <a:off x="512425" y="22461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256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4"/>
          <p:cNvSpPr/>
          <p:nvPr/>
        </p:nvSpPr>
        <p:spPr>
          <a:xfrm>
            <a:off x="512425" y="2550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384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4"/>
          <p:cNvSpPr/>
          <p:nvPr/>
        </p:nvSpPr>
        <p:spPr>
          <a:xfrm>
            <a:off x="512425" y="28557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384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512425" y="19413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12425" y="16365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12425" y="10269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512425" y="13317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4"/>
          <p:cNvSpPr/>
          <p:nvPr/>
        </p:nvSpPr>
        <p:spPr>
          <a:xfrm>
            <a:off x="512425" y="7221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2466975" y="1824375"/>
            <a:ext cx="874200" cy="10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227x227x3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3950755" y="1824375"/>
            <a:ext cx="874200" cy="1031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Conv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11x11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Stride = 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5418105" y="1824375"/>
            <a:ext cx="874200" cy="1031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Overlapping Max Pool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3x3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Stride=2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6842114" y="1824375"/>
            <a:ext cx="874200" cy="1031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34"/>
          <p:cNvCxnSpPr>
            <a:stCxn id="185" idx="3"/>
            <a:endCxn id="186" idx="1"/>
          </p:cNvCxnSpPr>
          <p:nvPr/>
        </p:nvCxnSpPr>
        <p:spPr>
          <a:xfrm>
            <a:off x="3341175" y="2340075"/>
            <a:ext cx="6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34"/>
          <p:cNvCxnSpPr>
            <a:stCxn id="186" idx="3"/>
            <a:endCxn id="187" idx="1"/>
          </p:cNvCxnSpPr>
          <p:nvPr/>
        </p:nvCxnSpPr>
        <p:spPr>
          <a:xfrm>
            <a:off x="4824955" y="2340075"/>
            <a:ext cx="59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34"/>
          <p:cNvCxnSpPr>
            <a:stCxn id="187" idx="3"/>
            <a:endCxn id="188" idx="1"/>
          </p:cNvCxnSpPr>
          <p:nvPr/>
        </p:nvCxnSpPr>
        <p:spPr>
          <a:xfrm>
            <a:off x="6292305" y="2340075"/>
            <a:ext cx="5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4"/>
          <p:cNvCxnSpPr/>
          <p:nvPr/>
        </p:nvCxnSpPr>
        <p:spPr>
          <a:xfrm>
            <a:off x="7740105" y="2340075"/>
            <a:ext cx="5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34"/>
          <p:cNvSpPr txBox="1"/>
          <p:nvPr/>
        </p:nvSpPr>
        <p:spPr>
          <a:xfrm>
            <a:off x="4898625" y="1941375"/>
            <a:ext cx="445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6346425" y="2017575"/>
            <a:ext cx="445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7794225" y="1941375"/>
            <a:ext cx="445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3645400" y="3465375"/>
            <a:ext cx="34095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Output size : (N - F + 2P)/s  + 1 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many Weights to learn?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289925" y="3436575"/>
            <a:ext cx="1825500" cy="1395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Overlapping Max Pool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5820900" y="2250650"/>
            <a:ext cx="2379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 x 3 Filter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Stride 2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04" name="Google Shape;204;p35"/>
          <p:cNvGraphicFramePr/>
          <p:nvPr/>
        </p:nvGraphicFramePr>
        <p:xfrm>
          <a:off x="704850" y="10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{42821969-C585-4CC7-B64C-EF89396B774A}</a:tableStyleId>
              </a:tblPr>
              <a:tblGrid>
                <a:gridCol w="800450"/>
                <a:gridCol w="800450"/>
                <a:gridCol w="800450"/>
                <a:gridCol w="800450"/>
                <a:gridCol w="800450"/>
              </a:tblGrid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Overlapping Max Pool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0" name="Google Shape;210;p36"/>
          <p:cNvSpPr txBox="1"/>
          <p:nvPr/>
        </p:nvSpPr>
        <p:spPr>
          <a:xfrm>
            <a:off x="5820900" y="2250650"/>
            <a:ext cx="2379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 x 3 Filter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Stride 2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11" name="Google Shape;211;p36"/>
          <p:cNvGraphicFramePr/>
          <p:nvPr/>
        </p:nvGraphicFramePr>
        <p:xfrm>
          <a:off x="704850" y="10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{42821969-C585-4CC7-B64C-EF89396B774A}</a:tableStyleId>
              </a:tblPr>
              <a:tblGrid>
                <a:gridCol w="800450"/>
                <a:gridCol w="800450"/>
                <a:gridCol w="800450"/>
                <a:gridCol w="800450"/>
                <a:gridCol w="800450"/>
              </a:tblGrid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AlexNet - Overlapping Max Pool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5820900" y="2250650"/>
            <a:ext cx="2379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 x 3 Filter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Stride 2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18" name="Google Shape;218;p37"/>
          <p:cNvGraphicFramePr/>
          <p:nvPr/>
        </p:nvGraphicFramePr>
        <p:xfrm>
          <a:off x="704850" y="10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{42821969-C585-4CC7-B64C-EF89396B774A}</a:tableStyleId>
              </a:tblPr>
              <a:tblGrid>
                <a:gridCol w="800450"/>
                <a:gridCol w="800450"/>
                <a:gridCol w="800450"/>
                <a:gridCol w="800450"/>
                <a:gridCol w="800450"/>
              </a:tblGrid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Relu vs tanh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99" y="1357324"/>
            <a:ext cx="3231125" cy="239547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1132500" y="3706898"/>
            <a:ext cx="2803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hyperbolic tangent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975" y="1331975"/>
            <a:ext cx="2948175" cy="2392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/>
          <p:nvPr/>
        </p:nvSpPr>
        <p:spPr>
          <a:xfrm>
            <a:off x="5171100" y="3706898"/>
            <a:ext cx="2803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max(0,x)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1760925" y="44315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Relu helps with Vanishing Gradients issue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1760925" y="44315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Dropout applied with Fully connected Layers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475" y="1458750"/>
            <a:ext cx="2007517" cy="22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425" y="1402838"/>
            <a:ext cx="2172350" cy="21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Data Augmentation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1760925" y="44315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Horizontal Flip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150" y="1490575"/>
            <a:ext cx="5119701" cy="20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Data Augmentation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1760925" y="44315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Random Crop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25" y="1116275"/>
            <a:ext cx="5162551" cy="2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Inference Augmentation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1760925" y="44315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Prediction Time Augmentation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00" y="1552375"/>
            <a:ext cx="4766075" cy="20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/>
          <p:nvPr/>
        </p:nvSpPr>
        <p:spPr>
          <a:xfrm>
            <a:off x="6472250" y="2218125"/>
            <a:ext cx="1103700" cy="7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59" name="Google Shape;259;p42"/>
          <p:cNvCxnSpPr>
            <a:stCxn id="257" idx="3"/>
            <a:endCxn id="258" idx="1"/>
          </p:cNvCxnSpPr>
          <p:nvPr/>
        </p:nvCxnSpPr>
        <p:spPr>
          <a:xfrm>
            <a:off x="5250675" y="2571750"/>
            <a:ext cx="1221600" cy="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42"/>
          <p:cNvSpPr txBox="1"/>
          <p:nvPr/>
        </p:nvSpPr>
        <p:spPr>
          <a:xfrm>
            <a:off x="4991625" y="1943025"/>
            <a:ext cx="1739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Multiple Images for Prediction</a:t>
            </a:r>
            <a:endParaRPr b="1" sz="10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1" name="Google Shape;261;p42"/>
          <p:cNvSpPr txBox="1"/>
          <p:nvPr/>
        </p:nvSpPr>
        <p:spPr>
          <a:xfrm>
            <a:off x="8129325" y="2218125"/>
            <a:ext cx="10146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Average Output for Prediction</a:t>
            </a:r>
            <a:endParaRPr b="1" sz="10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262" name="Google Shape;262;p42"/>
          <p:cNvCxnSpPr>
            <a:stCxn id="258" idx="3"/>
            <a:endCxn id="261" idx="1"/>
          </p:cNvCxnSpPr>
          <p:nvPr/>
        </p:nvCxnSpPr>
        <p:spPr>
          <a:xfrm>
            <a:off x="7575950" y="2615775"/>
            <a:ext cx="5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/>
        </p:nvSpPr>
        <p:spPr>
          <a:xfrm>
            <a:off x="682250" y="750100"/>
            <a:ext cx="70008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Summary - </a:t>
            </a: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AlexNet (2012)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Deep Architecture with Convolutional Layers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Trained on ImageNet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Used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instead of tanh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with FC Layers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Augmentation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- Horizontal flips, Translations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Trained on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endParaRPr b="1"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6466125" y="1683750"/>
            <a:ext cx="24861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CNN Architectures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456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25" y="1633525"/>
            <a:ext cx="5846508" cy="21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Top 5% Error Rate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4" name="Google Shape;274;p44"/>
          <p:cNvSpPr txBox="1"/>
          <p:nvPr/>
        </p:nvSpPr>
        <p:spPr>
          <a:xfrm>
            <a:off x="4047600" y="1331900"/>
            <a:ext cx="1189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CNN Based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75" name="Google Shape;275;p44"/>
          <p:cNvCxnSpPr>
            <a:stCxn id="274" idx="2"/>
          </p:cNvCxnSpPr>
          <p:nvPr/>
        </p:nvCxnSpPr>
        <p:spPr>
          <a:xfrm flipH="1">
            <a:off x="3835050" y="1693100"/>
            <a:ext cx="807300" cy="7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44"/>
          <p:cNvSpPr txBox="1"/>
          <p:nvPr/>
        </p:nvSpPr>
        <p:spPr>
          <a:xfrm>
            <a:off x="1760925" y="42029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Accuracy measured on test dataset for 1000 Categories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ZF 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2" name="Google Shape;282;p45"/>
          <p:cNvSpPr/>
          <p:nvPr/>
        </p:nvSpPr>
        <p:spPr>
          <a:xfrm>
            <a:off x="1274425" y="43797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224x224x3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5"/>
          <p:cNvSpPr/>
          <p:nvPr/>
        </p:nvSpPr>
        <p:spPr>
          <a:xfrm>
            <a:off x="1274425" y="4074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96 7x7, S:2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5"/>
          <p:cNvSpPr/>
          <p:nvPr/>
        </p:nvSpPr>
        <p:spPr>
          <a:xfrm>
            <a:off x="1274425" y="37701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5"/>
          <p:cNvSpPr/>
          <p:nvPr/>
        </p:nvSpPr>
        <p:spPr>
          <a:xfrm>
            <a:off x="1274425" y="34653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256 3x3, S:1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5"/>
          <p:cNvSpPr/>
          <p:nvPr/>
        </p:nvSpPr>
        <p:spPr>
          <a:xfrm>
            <a:off x="1274425" y="31605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5"/>
          <p:cNvSpPr/>
          <p:nvPr/>
        </p:nvSpPr>
        <p:spPr>
          <a:xfrm>
            <a:off x="1274425" y="22461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512 3x3, S:1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1274425" y="2550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1024 3x3, S:1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1274425" y="28557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512 3x3, S:1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5"/>
          <p:cNvSpPr/>
          <p:nvPr/>
        </p:nvSpPr>
        <p:spPr>
          <a:xfrm>
            <a:off x="1274425" y="19413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1274425" y="16365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1274425" y="10269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5"/>
          <p:cNvSpPr/>
          <p:nvPr/>
        </p:nvSpPr>
        <p:spPr>
          <a:xfrm>
            <a:off x="1274425" y="13317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1274425" y="7221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4232425" y="1378275"/>
            <a:ext cx="39237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Similar to AlexNet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-"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Smaller filter size but more filters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GTX580 , 11-12 Days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Error rate of </a:t>
            </a: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11.7%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/>
        </p:nvSpPr>
        <p:spPr>
          <a:xfrm>
            <a:off x="6054350" y="2197063"/>
            <a:ext cx="25395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Building 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Deeper Networks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75" y="1250288"/>
            <a:ext cx="4583926" cy="264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25" y="974050"/>
            <a:ext cx="5749551" cy="365265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207850" y="4426700"/>
            <a:ext cx="1375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researchgate.net</a:t>
            </a:r>
            <a:endParaRPr i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5100650" y="996925"/>
            <a:ext cx="34434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VGG (2014)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VGGNet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4" name="Google Shape;314;p48"/>
          <p:cNvSpPr/>
          <p:nvPr/>
        </p:nvSpPr>
        <p:spPr>
          <a:xfrm rot="5400000">
            <a:off x="1302627" y="1684573"/>
            <a:ext cx="1019400" cy="2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8"/>
          <p:cNvSpPr/>
          <p:nvPr/>
        </p:nvSpPr>
        <p:spPr>
          <a:xfrm rot="5400000">
            <a:off x="1559372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64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8"/>
          <p:cNvSpPr/>
          <p:nvPr/>
        </p:nvSpPr>
        <p:spPr>
          <a:xfrm rot="5400000">
            <a:off x="2044716" y="16845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8"/>
          <p:cNvSpPr/>
          <p:nvPr/>
        </p:nvSpPr>
        <p:spPr>
          <a:xfrm rot="5400000">
            <a:off x="2301460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 3x3, 128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8"/>
          <p:cNvSpPr/>
          <p:nvPr/>
        </p:nvSpPr>
        <p:spPr>
          <a:xfrm rot="5400000">
            <a:off x="2786805" y="16845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8"/>
          <p:cNvSpPr/>
          <p:nvPr/>
        </p:nvSpPr>
        <p:spPr>
          <a:xfrm rot="5400000">
            <a:off x="3300294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256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8"/>
          <p:cNvSpPr/>
          <p:nvPr/>
        </p:nvSpPr>
        <p:spPr>
          <a:xfrm rot="5400000">
            <a:off x="3043549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256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8"/>
          <p:cNvSpPr/>
          <p:nvPr/>
        </p:nvSpPr>
        <p:spPr>
          <a:xfrm rot="5400000">
            <a:off x="4728183" y="16845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8"/>
          <p:cNvSpPr/>
          <p:nvPr/>
        </p:nvSpPr>
        <p:spPr>
          <a:xfrm rot="5400000">
            <a:off x="6023585" y="16845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2806250" y="2686950"/>
            <a:ext cx="3932400" cy="20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Very simple architecture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All Conv filters : 3x3 stride 1 pad 1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Max Pool : 2x2 stride 2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Nvidia Titan 2-3 Weeks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Error rate of </a:t>
            </a: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7.3</a:t>
            </a: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%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4" name="Google Shape;324;p48"/>
          <p:cNvSpPr/>
          <p:nvPr/>
        </p:nvSpPr>
        <p:spPr>
          <a:xfrm rot="5400000">
            <a:off x="1787972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64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8"/>
          <p:cNvSpPr/>
          <p:nvPr/>
        </p:nvSpPr>
        <p:spPr>
          <a:xfrm rot="5400000">
            <a:off x="2530060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 3x3, 128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8"/>
          <p:cNvSpPr/>
          <p:nvPr/>
        </p:nvSpPr>
        <p:spPr>
          <a:xfrm rot="5400000">
            <a:off x="3807617" y="16845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8"/>
          <p:cNvSpPr/>
          <p:nvPr/>
        </p:nvSpPr>
        <p:spPr>
          <a:xfrm rot="5400000">
            <a:off x="4062294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8"/>
          <p:cNvSpPr/>
          <p:nvPr/>
        </p:nvSpPr>
        <p:spPr>
          <a:xfrm rot="5400000">
            <a:off x="3552924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8"/>
          <p:cNvSpPr/>
          <p:nvPr/>
        </p:nvSpPr>
        <p:spPr>
          <a:xfrm rot="5400000">
            <a:off x="4519494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8"/>
          <p:cNvSpPr/>
          <p:nvPr/>
        </p:nvSpPr>
        <p:spPr>
          <a:xfrm rot="5400000">
            <a:off x="4262749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8"/>
          <p:cNvSpPr/>
          <p:nvPr/>
        </p:nvSpPr>
        <p:spPr>
          <a:xfrm rot="5400000">
            <a:off x="5758608" y="16845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8"/>
          <p:cNvSpPr/>
          <p:nvPr/>
        </p:nvSpPr>
        <p:spPr>
          <a:xfrm rot="5400000">
            <a:off x="5205294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8"/>
          <p:cNvSpPr/>
          <p:nvPr/>
        </p:nvSpPr>
        <p:spPr>
          <a:xfrm rot="5400000">
            <a:off x="4948549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8"/>
          <p:cNvSpPr/>
          <p:nvPr/>
        </p:nvSpPr>
        <p:spPr>
          <a:xfrm rot="5400000">
            <a:off x="5481949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8"/>
          <p:cNvSpPr/>
          <p:nvPr/>
        </p:nvSpPr>
        <p:spPr>
          <a:xfrm rot="5400000">
            <a:off x="6709385" y="1684573"/>
            <a:ext cx="1019400" cy="2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8"/>
          <p:cNvSpPr/>
          <p:nvPr/>
        </p:nvSpPr>
        <p:spPr>
          <a:xfrm rot="5400000">
            <a:off x="6252185" y="16845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8"/>
          <p:cNvSpPr/>
          <p:nvPr/>
        </p:nvSpPr>
        <p:spPr>
          <a:xfrm rot="5400000">
            <a:off x="6480785" y="16845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What should be Filter Size?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43" name="Google Shape;343;p49"/>
          <p:cNvGraphicFramePr/>
          <p:nvPr/>
        </p:nvGraphicFramePr>
        <p:xfrm>
          <a:off x="1191275" y="169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{F2A53EBA-2D12-44A5-8736-C4489750C32E}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44" name="Google Shape;344;p49"/>
          <p:cNvSpPr txBox="1"/>
          <p:nvPr/>
        </p:nvSpPr>
        <p:spPr>
          <a:xfrm>
            <a:off x="2023950" y="380987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7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x7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aphicFrame>
        <p:nvGraphicFramePr>
          <p:cNvPr id="345" name="Google Shape;345;p49"/>
          <p:cNvGraphicFramePr/>
          <p:nvPr/>
        </p:nvGraphicFramePr>
        <p:xfrm>
          <a:off x="4503775" y="200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{F2A53EBA-2D12-44A5-8736-C4489750C32E}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46" name="Google Shape;346;p49"/>
          <p:cNvSpPr txBox="1"/>
          <p:nvPr/>
        </p:nvSpPr>
        <p:spPr>
          <a:xfrm>
            <a:off x="4953600" y="363257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x5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aphicFrame>
        <p:nvGraphicFramePr>
          <p:cNvPr id="347" name="Google Shape;347;p49"/>
          <p:cNvGraphicFramePr/>
          <p:nvPr/>
        </p:nvGraphicFramePr>
        <p:xfrm>
          <a:off x="6951000" y="230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{F2A53EBA-2D12-44A5-8736-C4489750C32E}</a:tableStyleId>
              </a:tblPr>
              <a:tblGrid>
                <a:gridCol w="382850"/>
                <a:gridCol w="382850"/>
                <a:gridCol w="382850"/>
              </a:tblGrid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48" name="Google Shape;348;p49"/>
          <p:cNvSpPr txBox="1"/>
          <p:nvPr/>
        </p:nvSpPr>
        <p:spPr>
          <a:xfrm>
            <a:off x="7050575" y="330287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9" name="Google Shape;349;p49"/>
          <p:cNvSpPr txBox="1"/>
          <p:nvPr/>
        </p:nvSpPr>
        <p:spPr>
          <a:xfrm>
            <a:off x="0" y="44233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Larger filters require more weights . . 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/>
        </p:nvSpPr>
        <p:spPr>
          <a:xfrm>
            <a:off x="4467150" y="144102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 do we use less weights but make it work like larger filters?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" name="Google Shape;3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/>
          <p:nvPr/>
        </p:nvSpPr>
        <p:spPr>
          <a:xfrm>
            <a:off x="4467150" y="288882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VGG provided a solution!</a:t>
            </a:r>
            <a:endParaRPr sz="18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/>
        </p:nvSpPr>
        <p:spPr>
          <a:xfrm>
            <a:off x="709698" y="3443650"/>
            <a:ext cx="2152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7x7 Input image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>
            <a:off x="4393263" y="1779850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7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x7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63" name="Google Shape;363;p51"/>
          <p:cNvSpPr txBox="1"/>
          <p:nvPr/>
        </p:nvSpPr>
        <p:spPr>
          <a:xfrm>
            <a:off x="6748300" y="87512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Output size?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595125" y="474800"/>
            <a:ext cx="21525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Understanding output for different filters sizes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00" y="1750302"/>
            <a:ext cx="2152500" cy="1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200" y="218525"/>
            <a:ext cx="2052722" cy="16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51"/>
          <p:cNvCxnSpPr>
            <a:stCxn id="365" idx="3"/>
            <a:endCxn id="366" idx="1"/>
          </p:cNvCxnSpPr>
          <p:nvPr/>
        </p:nvCxnSpPr>
        <p:spPr>
          <a:xfrm flipH="1" rot="10800000">
            <a:off x="2862200" y="1039952"/>
            <a:ext cx="1011900" cy="15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51"/>
          <p:cNvCxnSpPr>
            <a:stCxn id="366" idx="3"/>
            <a:endCxn id="363" idx="1"/>
          </p:cNvCxnSpPr>
          <p:nvPr/>
        </p:nvCxnSpPr>
        <p:spPr>
          <a:xfrm>
            <a:off x="5926922" y="1039975"/>
            <a:ext cx="8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51"/>
          <p:cNvSpPr txBox="1"/>
          <p:nvPr/>
        </p:nvSpPr>
        <p:spPr>
          <a:xfrm>
            <a:off x="6748300" y="117992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 x 1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70" name="Google Shape;37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975" y="2261950"/>
            <a:ext cx="1340775" cy="10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1"/>
          <p:cNvSpPr txBox="1"/>
          <p:nvPr/>
        </p:nvSpPr>
        <p:spPr>
          <a:xfrm>
            <a:off x="4393263" y="3303850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x5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72" name="Google Shape;372;p51"/>
          <p:cNvCxnSpPr>
            <a:stCxn id="365" idx="3"/>
            <a:endCxn id="370" idx="1"/>
          </p:cNvCxnSpPr>
          <p:nvPr/>
        </p:nvCxnSpPr>
        <p:spPr>
          <a:xfrm>
            <a:off x="2862200" y="2571752"/>
            <a:ext cx="1379700" cy="2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51"/>
          <p:cNvSpPr txBox="1"/>
          <p:nvPr/>
        </p:nvSpPr>
        <p:spPr>
          <a:xfrm>
            <a:off x="6748300" y="2632750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Output size?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4" name="Google Shape;374;p51"/>
          <p:cNvSpPr txBox="1"/>
          <p:nvPr/>
        </p:nvSpPr>
        <p:spPr>
          <a:xfrm>
            <a:off x="6748300" y="2913000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x 3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75" name="Google Shape;375;p51"/>
          <p:cNvCxnSpPr>
            <a:endCxn id="373" idx="1"/>
          </p:cNvCxnSpPr>
          <p:nvPr/>
        </p:nvCxnSpPr>
        <p:spPr>
          <a:xfrm>
            <a:off x="5582800" y="2797600"/>
            <a:ext cx="116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6" name="Google Shape;37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2762" y="3857975"/>
            <a:ext cx="1075625" cy="8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 txBox="1"/>
          <p:nvPr/>
        </p:nvSpPr>
        <p:spPr>
          <a:xfrm>
            <a:off x="4393250" y="465657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78" name="Google Shape;378;p51"/>
          <p:cNvCxnSpPr>
            <a:stCxn id="365" idx="3"/>
            <a:endCxn id="376" idx="1"/>
          </p:cNvCxnSpPr>
          <p:nvPr/>
        </p:nvCxnSpPr>
        <p:spPr>
          <a:xfrm>
            <a:off x="2862200" y="2571752"/>
            <a:ext cx="1500600" cy="17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51"/>
          <p:cNvSpPr txBox="1"/>
          <p:nvPr/>
        </p:nvSpPr>
        <p:spPr>
          <a:xfrm>
            <a:off x="6824375" y="413962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Output size?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80" name="Google Shape;380;p51"/>
          <p:cNvCxnSpPr>
            <a:stCxn id="376" idx="3"/>
            <a:endCxn id="379" idx="1"/>
          </p:cNvCxnSpPr>
          <p:nvPr/>
        </p:nvCxnSpPr>
        <p:spPr>
          <a:xfrm>
            <a:off x="5438387" y="4287363"/>
            <a:ext cx="13860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51"/>
          <p:cNvSpPr txBox="1"/>
          <p:nvPr/>
        </p:nvSpPr>
        <p:spPr>
          <a:xfrm>
            <a:off x="6824500" y="4360800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x 5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/>
        </p:nvSpPr>
        <p:spPr>
          <a:xfrm>
            <a:off x="709698" y="3443650"/>
            <a:ext cx="2152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7x7 Input image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00" y="1750302"/>
            <a:ext cx="2152500" cy="1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102" y="2225988"/>
            <a:ext cx="866150" cy="6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/>
          <p:nvPr/>
        </p:nvSpPr>
        <p:spPr>
          <a:xfrm>
            <a:off x="3341598" y="3001150"/>
            <a:ext cx="86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90" name="Google Shape;390;p52"/>
          <p:cNvCxnSpPr>
            <a:stCxn id="387" idx="3"/>
            <a:endCxn id="388" idx="1"/>
          </p:cNvCxnSpPr>
          <p:nvPr/>
        </p:nvCxnSpPr>
        <p:spPr>
          <a:xfrm>
            <a:off x="2862200" y="2571752"/>
            <a:ext cx="4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1" name="Google Shape;3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150" y="1994549"/>
            <a:ext cx="1222675" cy="115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52"/>
          <p:cNvCxnSpPr>
            <a:stCxn id="388" idx="3"/>
            <a:endCxn id="391" idx="1"/>
          </p:cNvCxnSpPr>
          <p:nvPr/>
        </p:nvCxnSpPr>
        <p:spPr>
          <a:xfrm>
            <a:off x="4179252" y="2571750"/>
            <a:ext cx="4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52"/>
          <p:cNvSpPr txBox="1"/>
          <p:nvPr/>
        </p:nvSpPr>
        <p:spPr>
          <a:xfrm>
            <a:off x="4630150" y="3215050"/>
            <a:ext cx="122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x5 output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5400" y="2225998"/>
            <a:ext cx="714090" cy="6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2"/>
          <p:cNvSpPr txBox="1"/>
          <p:nvPr/>
        </p:nvSpPr>
        <p:spPr>
          <a:xfrm>
            <a:off x="1760925" y="6977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Two layers of 3x3 provide same output as one layer of 5x5</a:t>
            </a: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b="1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702" y="2225988"/>
            <a:ext cx="866150" cy="69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52"/>
          <p:cNvCxnSpPr>
            <a:stCxn id="391" idx="3"/>
            <a:endCxn id="396" idx="1"/>
          </p:cNvCxnSpPr>
          <p:nvPr/>
        </p:nvCxnSpPr>
        <p:spPr>
          <a:xfrm>
            <a:off x="5852825" y="2571749"/>
            <a:ext cx="3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52"/>
          <p:cNvSpPr txBox="1"/>
          <p:nvPr/>
        </p:nvSpPr>
        <p:spPr>
          <a:xfrm>
            <a:off x="6237198" y="3001150"/>
            <a:ext cx="86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99" name="Google Shape;399;p52"/>
          <p:cNvCxnSpPr>
            <a:stCxn id="396" idx="3"/>
            <a:endCxn id="394" idx="1"/>
          </p:cNvCxnSpPr>
          <p:nvPr/>
        </p:nvCxnSpPr>
        <p:spPr>
          <a:xfrm>
            <a:off x="7074852" y="2571750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52"/>
          <p:cNvSpPr txBox="1"/>
          <p:nvPr/>
        </p:nvSpPr>
        <p:spPr>
          <a:xfrm>
            <a:off x="7220950" y="2910250"/>
            <a:ext cx="122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x3 output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52"/>
          <p:cNvSpPr txBox="1"/>
          <p:nvPr/>
        </p:nvSpPr>
        <p:spPr>
          <a:xfrm>
            <a:off x="4179250" y="2391550"/>
            <a:ext cx="450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2"/>
          <p:cNvSpPr txBox="1"/>
          <p:nvPr/>
        </p:nvSpPr>
        <p:spPr>
          <a:xfrm>
            <a:off x="6998650" y="2315350"/>
            <a:ext cx="450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1760925" y="4018250"/>
            <a:ext cx="61206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using 3x3 filters with 2 layers </a:t>
            </a: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= 18 (3x3x2)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Vs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with 1 layer of 5x5 filter</a:t>
            </a: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= 25 (5x5)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/>
        </p:nvSpPr>
        <p:spPr>
          <a:xfrm>
            <a:off x="709698" y="3443650"/>
            <a:ext cx="2152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7x7 Input image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" name="Google Shape;4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00" y="1750302"/>
            <a:ext cx="2152500" cy="1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102" y="2225988"/>
            <a:ext cx="866150" cy="6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3"/>
          <p:cNvSpPr txBox="1"/>
          <p:nvPr/>
        </p:nvSpPr>
        <p:spPr>
          <a:xfrm>
            <a:off x="3341598" y="3001150"/>
            <a:ext cx="86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12" name="Google Shape;412;p53"/>
          <p:cNvCxnSpPr>
            <a:stCxn id="409" idx="3"/>
            <a:endCxn id="410" idx="1"/>
          </p:cNvCxnSpPr>
          <p:nvPr/>
        </p:nvCxnSpPr>
        <p:spPr>
          <a:xfrm>
            <a:off x="2862200" y="2571752"/>
            <a:ext cx="4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3" name="Google Shape;41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150" y="1994549"/>
            <a:ext cx="1222675" cy="115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53"/>
          <p:cNvCxnSpPr>
            <a:stCxn id="410" idx="3"/>
            <a:endCxn id="413" idx="1"/>
          </p:cNvCxnSpPr>
          <p:nvPr/>
        </p:nvCxnSpPr>
        <p:spPr>
          <a:xfrm>
            <a:off x="4179252" y="2571750"/>
            <a:ext cx="4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53"/>
          <p:cNvSpPr txBox="1"/>
          <p:nvPr/>
        </p:nvSpPr>
        <p:spPr>
          <a:xfrm>
            <a:off x="4630150" y="3215050"/>
            <a:ext cx="122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5x5 output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5400" y="2225998"/>
            <a:ext cx="714090" cy="6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3"/>
          <p:cNvSpPr txBox="1"/>
          <p:nvPr/>
        </p:nvSpPr>
        <p:spPr>
          <a:xfrm>
            <a:off x="1760925" y="6977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Two layers of 3x3 provide same output as one layer of 5x5 </a:t>
            </a:r>
            <a:endParaRPr b="1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18" name="Google Shape;4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702" y="2225988"/>
            <a:ext cx="866150" cy="69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53"/>
          <p:cNvCxnSpPr>
            <a:stCxn id="413" idx="3"/>
            <a:endCxn id="418" idx="1"/>
          </p:cNvCxnSpPr>
          <p:nvPr/>
        </p:nvCxnSpPr>
        <p:spPr>
          <a:xfrm>
            <a:off x="5852825" y="2571749"/>
            <a:ext cx="3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53"/>
          <p:cNvSpPr txBox="1"/>
          <p:nvPr/>
        </p:nvSpPr>
        <p:spPr>
          <a:xfrm>
            <a:off x="6237198" y="3001150"/>
            <a:ext cx="86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21" name="Google Shape;421;p53"/>
          <p:cNvCxnSpPr>
            <a:stCxn id="418" idx="3"/>
            <a:endCxn id="416" idx="1"/>
          </p:cNvCxnSpPr>
          <p:nvPr/>
        </p:nvCxnSpPr>
        <p:spPr>
          <a:xfrm>
            <a:off x="7074852" y="2571750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53"/>
          <p:cNvSpPr txBox="1"/>
          <p:nvPr/>
        </p:nvSpPr>
        <p:spPr>
          <a:xfrm>
            <a:off x="7220950" y="2910250"/>
            <a:ext cx="122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3x3 output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53"/>
          <p:cNvSpPr txBox="1"/>
          <p:nvPr/>
        </p:nvSpPr>
        <p:spPr>
          <a:xfrm>
            <a:off x="4179250" y="2391550"/>
            <a:ext cx="450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53"/>
          <p:cNvSpPr txBox="1"/>
          <p:nvPr/>
        </p:nvSpPr>
        <p:spPr>
          <a:xfrm>
            <a:off x="6998650" y="2315350"/>
            <a:ext cx="450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53"/>
          <p:cNvSpPr txBox="1"/>
          <p:nvPr/>
        </p:nvSpPr>
        <p:spPr>
          <a:xfrm>
            <a:off x="1760925" y="40182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Additional non-linearity (Relu twice in 3x3 vs one in 5x5) </a:t>
            </a:r>
            <a:endParaRPr b="1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704100" y="707250"/>
            <a:ext cx="77358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CNN Architecture Decisions</a:t>
            </a:r>
            <a:endParaRPr b="1" sz="24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Number of Layers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Number of filters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Filter or Kernel Size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Stride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Fully Connected Layers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Regularizers e.g. Batch Norm, Dropout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/>
        </p:nvSpPr>
        <p:spPr>
          <a:xfrm>
            <a:off x="483000" y="3175646"/>
            <a:ext cx="2006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7x7 Input image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2" y="1675650"/>
            <a:ext cx="2005999" cy="145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186" y="2097021"/>
            <a:ext cx="807198" cy="61256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4"/>
          <p:cNvSpPr txBox="1"/>
          <p:nvPr/>
        </p:nvSpPr>
        <p:spPr>
          <a:xfrm>
            <a:off x="2793742" y="2783673"/>
            <a:ext cx="807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34" name="Google Shape;434;p54"/>
          <p:cNvCxnSpPr>
            <a:stCxn id="431" idx="3"/>
            <a:endCxn id="432" idx="1"/>
          </p:cNvCxnSpPr>
          <p:nvPr/>
        </p:nvCxnSpPr>
        <p:spPr>
          <a:xfrm>
            <a:off x="2489001" y="2403305"/>
            <a:ext cx="27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5" name="Google Shape;43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566" y="1892008"/>
            <a:ext cx="1139458" cy="102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54"/>
          <p:cNvCxnSpPr>
            <a:stCxn id="432" idx="3"/>
            <a:endCxn id="435" idx="1"/>
          </p:cNvCxnSpPr>
          <p:nvPr/>
        </p:nvCxnSpPr>
        <p:spPr>
          <a:xfrm>
            <a:off x="3574385" y="2403303"/>
            <a:ext cx="27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54"/>
          <p:cNvSpPr txBox="1"/>
          <p:nvPr/>
        </p:nvSpPr>
        <p:spPr>
          <a:xfrm>
            <a:off x="3852566" y="2973149"/>
            <a:ext cx="1139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5x5 output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5540" y="2097030"/>
            <a:ext cx="665488" cy="61254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/>
          <p:nvPr/>
        </p:nvSpPr>
        <p:spPr>
          <a:xfrm>
            <a:off x="1760925" y="6977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Three layers of 3x3  ... same output as one layer of 7x7 </a:t>
            </a:r>
            <a:endParaRPr b="1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40" name="Google Shape;4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667" y="2097021"/>
            <a:ext cx="807198" cy="6125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54"/>
          <p:cNvCxnSpPr>
            <a:stCxn id="435" idx="3"/>
            <a:endCxn id="440" idx="1"/>
          </p:cNvCxnSpPr>
          <p:nvPr/>
        </p:nvCxnSpPr>
        <p:spPr>
          <a:xfrm>
            <a:off x="4992025" y="2403302"/>
            <a:ext cx="26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4"/>
          <p:cNvSpPr txBox="1"/>
          <p:nvPr/>
        </p:nvSpPr>
        <p:spPr>
          <a:xfrm>
            <a:off x="5279223" y="2783673"/>
            <a:ext cx="807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43" name="Google Shape;443;p54"/>
          <p:cNvCxnSpPr>
            <a:stCxn id="440" idx="3"/>
            <a:endCxn id="438" idx="1"/>
          </p:cNvCxnSpPr>
          <p:nvPr/>
        </p:nvCxnSpPr>
        <p:spPr>
          <a:xfrm>
            <a:off x="6059865" y="2403303"/>
            <a:ext cx="2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4"/>
          <p:cNvSpPr txBox="1"/>
          <p:nvPr/>
        </p:nvSpPr>
        <p:spPr>
          <a:xfrm>
            <a:off x="6320503" y="2709574"/>
            <a:ext cx="665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3x3 output</a:t>
            </a:r>
            <a:endParaRPr b="1"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54"/>
          <p:cNvSpPr txBox="1"/>
          <p:nvPr/>
        </p:nvSpPr>
        <p:spPr>
          <a:xfrm>
            <a:off x="3503369" y="2243679"/>
            <a:ext cx="420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54"/>
          <p:cNvSpPr txBox="1"/>
          <p:nvPr/>
        </p:nvSpPr>
        <p:spPr>
          <a:xfrm>
            <a:off x="5988849" y="2176179"/>
            <a:ext cx="420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7" name="Google Shape;4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051" y="2097021"/>
            <a:ext cx="807198" cy="6125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54"/>
          <p:cNvCxnSpPr>
            <a:stCxn id="438" idx="3"/>
            <a:endCxn id="447" idx="1"/>
          </p:cNvCxnSpPr>
          <p:nvPr/>
        </p:nvCxnSpPr>
        <p:spPr>
          <a:xfrm>
            <a:off x="6981028" y="2403301"/>
            <a:ext cx="2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9" name="Google Shape;44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8275" y="2212799"/>
            <a:ext cx="365289" cy="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54"/>
          <p:cNvCxnSpPr>
            <a:endCxn id="449" idx="1"/>
          </p:cNvCxnSpPr>
          <p:nvPr/>
        </p:nvCxnSpPr>
        <p:spPr>
          <a:xfrm>
            <a:off x="8048175" y="2403299"/>
            <a:ext cx="2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54"/>
          <p:cNvSpPr txBox="1"/>
          <p:nvPr/>
        </p:nvSpPr>
        <p:spPr>
          <a:xfrm>
            <a:off x="8149303" y="2557174"/>
            <a:ext cx="665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x1 output</a:t>
            </a:r>
            <a:endParaRPr b="1"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7260423" y="2707473"/>
            <a:ext cx="807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1760925" y="4018250"/>
            <a:ext cx="61206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using 3x3 filters with 3 layers </a:t>
            </a: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= 27 (3x3x3)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Vs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with 1 layer of 7x7 filter</a:t>
            </a: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= 49 (7x7)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How many Parameters?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9" name="Google Shape;459;p55"/>
          <p:cNvSpPr/>
          <p:nvPr/>
        </p:nvSpPr>
        <p:spPr>
          <a:xfrm>
            <a:off x="1849050" y="1403750"/>
            <a:ext cx="2078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30x30x64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55"/>
          <p:cNvSpPr/>
          <p:nvPr/>
        </p:nvSpPr>
        <p:spPr>
          <a:xfrm>
            <a:off x="1849050" y="2013350"/>
            <a:ext cx="2078700" cy="60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Conv 1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64, 3x3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S=1, Relu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55"/>
          <p:cNvSpPr/>
          <p:nvPr/>
        </p:nvSpPr>
        <p:spPr>
          <a:xfrm>
            <a:off x="1849050" y="2775350"/>
            <a:ext cx="2078700" cy="60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Conv 1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64, 3x3, S=1, Relu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55"/>
          <p:cNvSpPr/>
          <p:nvPr/>
        </p:nvSpPr>
        <p:spPr>
          <a:xfrm>
            <a:off x="5049450" y="1403750"/>
            <a:ext cx="2078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30x30x64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55"/>
          <p:cNvSpPr/>
          <p:nvPr/>
        </p:nvSpPr>
        <p:spPr>
          <a:xfrm>
            <a:off x="5049450" y="2013350"/>
            <a:ext cx="2078700" cy="60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Conv 1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64, 5x5,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S=1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, Relu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55"/>
          <p:cNvSpPr txBox="1"/>
          <p:nvPr/>
        </p:nvSpPr>
        <p:spPr>
          <a:xfrm>
            <a:off x="1849050" y="3972900"/>
            <a:ext cx="2078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3x3x64xx64 + 3x3x64x64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= 18x64x64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65" name="Google Shape;465;p55"/>
          <p:cNvSpPr txBox="1"/>
          <p:nvPr/>
        </p:nvSpPr>
        <p:spPr>
          <a:xfrm>
            <a:off x="5049450" y="3972900"/>
            <a:ext cx="2078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x5x64xx64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= 25x64x64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66" name="Google Shape;466;p55"/>
          <p:cNvSpPr txBox="1"/>
          <p:nvPr/>
        </p:nvSpPr>
        <p:spPr>
          <a:xfrm>
            <a:off x="6497250" y="3134700"/>
            <a:ext cx="2078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Reduces Model Size</a:t>
            </a:r>
            <a:endParaRPr b="1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25" y="745450"/>
            <a:ext cx="5749551" cy="365265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6"/>
          <p:cNvSpPr txBox="1"/>
          <p:nvPr/>
        </p:nvSpPr>
        <p:spPr>
          <a:xfrm>
            <a:off x="2207850" y="4426700"/>
            <a:ext cx="1375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researchgate.net</a:t>
            </a:r>
            <a:endParaRPr i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6"/>
          <p:cNvSpPr txBox="1"/>
          <p:nvPr/>
        </p:nvSpPr>
        <p:spPr>
          <a:xfrm>
            <a:off x="4714775" y="745450"/>
            <a:ext cx="34434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Increasing Filters with Depth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6"/>
          <p:cNvSpPr txBox="1"/>
          <p:nvPr/>
        </p:nvSpPr>
        <p:spPr>
          <a:xfrm>
            <a:off x="6000750" y="2011900"/>
            <a:ext cx="27861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Initial layers capture low level information e.g edges etc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Later layers combine initial features to learn for higher level info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7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Ensembles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0" name="Google Shape;480;p57"/>
          <p:cNvSpPr/>
          <p:nvPr/>
        </p:nvSpPr>
        <p:spPr>
          <a:xfrm>
            <a:off x="2239575" y="1328750"/>
            <a:ext cx="1703700" cy="8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#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57"/>
          <p:cNvSpPr/>
          <p:nvPr/>
        </p:nvSpPr>
        <p:spPr>
          <a:xfrm>
            <a:off x="2239575" y="2471750"/>
            <a:ext cx="1703700" cy="8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#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57"/>
          <p:cNvSpPr/>
          <p:nvPr/>
        </p:nvSpPr>
        <p:spPr>
          <a:xfrm>
            <a:off x="2239575" y="3614750"/>
            <a:ext cx="1703700" cy="8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# 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5850750" y="2471750"/>
            <a:ext cx="2025300" cy="86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Average of Multiple Predictions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4" name="Google Shape;484;p57"/>
          <p:cNvCxnSpPr>
            <a:stCxn id="480" idx="3"/>
            <a:endCxn id="483" idx="2"/>
          </p:cNvCxnSpPr>
          <p:nvPr/>
        </p:nvCxnSpPr>
        <p:spPr>
          <a:xfrm>
            <a:off x="3943275" y="1762700"/>
            <a:ext cx="19074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57"/>
          <p:cNvCxnSpPr>
            <a:stCxn id="481" idx="3"/>
            <a:endCxn id="483" idx="2"/>
          </p:cNvCxnSpPr>
          <p:nvPr/>
        </p:nvCxnSpPr>
        <p:spPr>
          <a:xfrm>
            <a:off x="3943275" y="2905700"/>
            <a:ext cx="19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57"/>
          <p:cNvCxnSpPr>
            <a:stCxn id="482" idx="3"/>
            <a:endCxn id="483" idx="2"/>
          </p:cNvCxnSpPr>
          <p:nvPr/>
        </p:nvCxnSpPr>
        <p:spPr>
          <a:xfrm flipH="1" rot="10800000">
            <a:off x="3943275" y="2905700"/>
            <a:ext cx="19074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Ensembles in VGG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92" name="Google Shape;4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00" y="1111400"/>
            <a:ext cx="3683801" cy="33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8"/>
          <p:cNvSpPr txBox="1"/>
          <p:nvPr/>
        </p:nvSpPr>
        <p:spPr>
          <a:xfrm>
            <a:off x="5464975" y="1541550"/>
            <a:ext cx="2817900" cy="20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VGG16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VGG19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4" name="Google Shape;494;p58"/>
          <p:cNvSpPr txBox="1"/>
          <p:nvPr/>
        </p:nvSpPr>
        <p:spPr>
          <a:xfrm>
            <a:off x="6024775" y="3553475"/>
            <a:ext cx="2078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Reduces Overfitting, Improves Accuracy</a:t>
            </a:r>
            <a:endParaRPr b="1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 txBox="1"/>
          <p:nvPr/>
        </p:nvSpPr>
        <p:spPr>
          <a:xfrm>
            <a:off x="682250" y="750100"/>
            <a:ext cx="7000800" cy="30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Summary - VGG (2014)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Deeper architecture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 of only 3x3 filters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Increasing filters with depth (Build more features)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Using Ensembles to improve results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Top-5 error rate 7.3%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/>
          <p:nvPr/>
        </p:nvSpPr>
        <p:spPr>
          <a:xfrm>
            <a:off x="11564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Moving away from ‘Simple’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1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GoogLeNet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0" name="Google Shape;510;p61"/>
          <p:cNvSpPr/>
          <p:nvPr/>
        </p:nvSpPr>
        <p:spPr>
          <a:xfrm rot="5400000">
            <a:off x="749422" y="1958925"/>
            <a:ext cx="1412700" cy="30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61"/>
          <p:cNvSpPr/>
          <p:nvPr/>
        </p:nvSpPr>
        <p:spPr>
          <a:xfrm rot="5400000">
            <a:off x="1056732" y="1958925"/>
            <a:ext cx="1412700" cy="30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61"/>
          <p:cNvSpPr/>
          <p:nvPr/>
        </p:nvSpPr>
        <p:spPr>
          <a:xfrm rot="5400000">
            <a:off x="2274925" y="1958925"/>
            <a:ext cx="1412700" cy="301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1"/>
          <p:cNvSpPr/>
          <p:nvPr/>
        </p:nvSpPr>
        <p:spPr>
          <a:xfrm rot="5400000">
            <a:off x="3086348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1"/>
          <p:cNvSpPr/>
          <p:nvPr/>
        </p:nvSpPr>
        <p:spPr>
          <a:xfrm rot="5400000">
            <a:off x="6173802" y="1958925"/>
            <a:ext cx="1412700" cy="301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Avg 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1"/>
          <p:cNvSpPr/>
          <p:nvPr/>
        </p:nvSpPr>
        <p:spPr>
          <a:xfrm rot="5400000">
            <a:off x="1665826" y="1958925"/>
            <a:ext cx="1412700" cy="30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1"/>
          <p:cNvSpPr/>
          <p:nvPr/>
        </p:nvSpPr>
        <p:spPr>
          <a:xfrm rot="5400000">
            <a:off x="6786388" y="1958925"/>
            <a:ext cx="1412700" cy="30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1"/>
          <p:cNvSpPr/>
          <p:nvPr/>
        </p:nvSpPr>
        <p:spPr>
          <a:xfrm rot="5400000">
            <a:off x="6489637" y="1958925"/>
            <a:ext cx="1412700" cy="301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1"/>
          <p:cNvSpPr/>
          <p:nvPr/>
        </p:nvSpPr>
        <p:spPr>
          <a:xfrm rot="5400000">
            <a:off x="1364018" y="1958925"/>
            <a:ext cx="1412700" cy="301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1"/>
          <p:cNvSpPr/>
          <p:nvPr/>
        </p:nvSpPr>
        <p:spPr>
          <a:xfrm rot="5400000">
            <a:off x="1952189" y="1958925"/>
            <a:ext cx="1412700" cy="30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1"/>
          <p:cNvSpPr/>
          <p:nvPr/>
        </p:nvSpPr>
        <p:spPr>
          <a:xfrm rot="5400000">
            <a:off x="3383099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1"/>
          <p:cNvSpPr/>
          <p:nvPr/>
        </p:nvSpPr>
        <p:spPr>
          <a:xfrm rot="5400000">
            <a:off x="3679850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1"/>
          <p:cNvSpPr/>
          <p:nvPr/>
        </p:nvSpPr>
        <p:spPr>
          <a:xfrm rot="5400000">
            <a:off x="3976601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1"/>
          <p:cNvSpPr/>
          <p:nvPr/>
        </p:nvSpPr>
        <p:spPr>
          <a:xfrm rot="5400000">
            <a:off x="4273352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61"/>
          <p:cNvSpPr/>
          <p:nvPr/>
        </p:nvSpPr>
        <p:spPr>
          <a:xfrm rot="5400000">
            <a:off x="4570102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61"/>
          <p:cNvSpPr/>
          <p:nvPr/>
        </p:nvSpPr>
        <p:spPr>
          <a:xfrm rot="5400000">
            <a:off x="4866853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1"/>
          <p:cNvSpPr/>
          <p:nvPr/>
        </p:nvSpPr>
        <p:spPr>
          <a:xfrm rot="5400000">
            <a:off x="5163604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1"/>
          <p:cNvSpPr/>
          <p:nvPr/>
        </p:nvSpPr>
        <p:spPr>
          <a:xfrm rot="5400000">
            <a:off x="5460355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8" name="Google Shape;528;p61"/>
          <p:cNvCxnSpPr>
            <a:stCxn id="512" idx="0"/>
            <a:endCxn id="513" idx="2"/>
          </p:cNvCxnSpPr>
          <p:nvPr/>
        </p:nvCxnSpPr>
        <p:spPr>
          <a:xfrm>
            <a:off x="3132175" y="2109825"/>
            <a:ext cx="5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61"/>
          <p:cNvCxnSpPr>
            <a:stCxn id="527" idx="0"/>
            <a:endCxn id="514" idx="2"/>
          </p:cNvCxnSpPr>
          <p:nvPr/>
        </p:nvCxnSpPr>
        <p:spPr>
          <a:xfrm>
            <a:off x="6317605" y="2109825"/>
            <a:ext cx="41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0" name="Google Shape;530;p61"/>
          <p:cNvSpPr txBox="1"/>
          <p:nvPr/>
        </p:nvSpPr>
        <p:spPr>
          <a:xfrm>
            <a:off x="3641800" y="2826575"/>
            <a:ext cx="2675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Stacked Inception modules</a:t>
            </a:r>
            <a:endParaRPr b="1" sz="12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31" name="Google Shape;531;p61"/>
          <p:cNvSpPr txBox="1"/>
          <p:nvPr/>
        </p:nvSpPr>
        <p:spPr>
          <a:xfrm>
            <a:off x="3183550" y="3467750"/>
            <a:ext cx="29988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9 Inception Modules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No FC Layer except last one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Error rate of </a:t>
            </a: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6.7%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2"/>
          <p:cNvSpPr txBox="1"/>
          <p:nvPr/>
        </p:nvSpPr>
        <p:spPr>
          <a:xfrm>
            <a:off x="685023" y="1522175"/>
            <a:ext cx="5229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Convolution OR Pooling?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7" name="Google Shape;537;p62"/>
          <p:cNvSpPr txBox="1"/>
          <p:nvPr/>
        </p:nvSpPr>
        <p:spPr>
          <a:xfrm>
            <a:off x="2666223" y="2969975"/>
            <a:ext cx="5229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Size Convolution?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3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Using all the options</a:t>
            </a: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3" name="Google Shape;543;p63"/>
          <p:cNvSpPr/>
          <p:nvPr/>
        </p:nvSpPr>
        <p:spPr>
          <a:xfrm>
            <a:off x="3610875" y="3653350"/>
            <a:ext cx="2028600" cy="5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Previous Layer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3"/>
          <p:cNvSpPr/>
          <p:nvPr/>
        </p:nvSpPr>
        <p:spPr>
          <a:xfrm>
            <a:off x="7039875" y="2434150"/>
            <a:ext cx="1441200" cy="531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x3 Max Pool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3"/>
          <p:cNvSpPr/>
          <p:nvPr/>
        </p:nvSpPr>
        <p:spPr>
          <a:xfrm>
            <a:off x="5211075" y="2434150"/>
            <a:ext cx="1441200" cy="531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x5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3"/>
          <p:cNvSpPr/>
          <p:nvPr/>
        </p:nvSpPr>
        <p:spPr>
          <a:xfrm>
            <a:off x="3306075" y="2434150"/>
            <a:ext cx="1441200" cy="531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x3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3"/>
          <p:cNvSpPr/>
          <p:nvPr/>
        </p:nvSpPr>
        <p:spPr>
          <a:xfrm>
            <a:off x="1401075" y="2434150"/>
            <a:ext cx="1441200" cy="531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3"/>
          <p:cNvSpPr/>
          <p:nvPr/>
        </p:nvSpPr>
        <p:spPr>
          <a:xfrm>
            <a:off x="3610875" y="1291150"/>
            <a:ext cx="2028600" cy="5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Concatenation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9" name="Google Shape;549;p63"/>
          <p:cNvCxnSpPr>
            <a:stCxn id="543" idx="0"/>
            <a:endCxn id="547" idx="2"/>
          </p:cNvCxnSpPr>
          <p:nvPr/>
        </p:nvCxnSpPr>
        <p:spPr>
          <a:xfrm rot="10800000">
            <a:off x="2121675" y="2965150"/>
            <a:ext cx="2503500" cy="6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63"/>
          <p:cNvCxnSpPr>
            <a:stCxn id="543" idx="0"/>
            <a:endCxn id="546" idx="2"/>
          </p:cNvCxnSpPr>
          <p:nvPr/>
        </p:nvCxnSpPr>
        <p:spPr>
          <a:xfrm rot="10800000">
            <a:off x="4026675" y="2965150"/>
            <a:ext cx="598500" cy="6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63"/>
          <p:cNvCxnSpPr>
            <a:stCxn id="543" idx="0"/>
            <a:endCxn id="545" idx="2"/>
          </p:cNvCxnSpPr>
          <p:nvPr/>
        </p:nvCxnSpPr>
        <p:spPr>
          <a:xfrm flipH="1" rot="10800000">
            <a:off x="4625175" y="2965150"/>
            <a:ext cx="1306500" cy="6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63"/>
          <p:cNvCxnSpPr>
            <a:stCxn id="543" idx="0"/>
            <a:endCxn id="544" idx="2"/>
          </p:cNvCxnSpPr>
          <p:nvPr/>
        </p:nvCxnSpPr>
        <p:spPr>
          <a:xfrm flipH="1" rot="10800000">
            <a:off x="4625175" y="2965150"/>
            <a:ext cx="3135300" cy="6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63"/>
          <p:cNvCxnSpPr>
            <a:stCxn id="547" idx="0"/>
            <a:endCxn id="548" idx="2"/>
          </p:cNvCxnSpPr>
          <p:nvPr/>
        </p:nvCxnSpPr>
        <p:spPr>
          <a:xfrm flipH="1" rot="10800000">
            <a:off x="2121675" y="1822150"/>
            <a:ext cx="250350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63"/>
          <p:cNvCxnSpPr>
            <a:stCxn id="546" idx="0"/>
            <a:endCxn id="548" idx="2"/>
          </p:cNvCxnSpPr>
          <p:nvPr/>
        </p:nvCxnSpPr>
        <p:spPr>
          <a:xfrm flipH="1" rot="10800000">
            <a:off x="4026675" y="1822150"/>
            <a:ext cx="59850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63"/>
          <p:cNvCxnSpPr>
            <a:stCxn id="545" idx="0"/>
            <a:endCxn id="548" idx="2"/>
          </p:cNvCxnSpPr>
          <p:nvPr/>
        </p:nvCxnSpPr>
        <p:spPr>
          <a:xfrm rot="10800000">
            <a:off x="4625175" y="1822150"/>
            <a:ext cx="130650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63"/>
          <p:cNvCxnSpPr>
            <a:stCxn id="544" idx="0"/>
            <a:endCxn id="548" idx="2"/>
          </p:cNvCxnSpPr>
          <p:nvPr/>
        </p:nvCxnSpPr>
        <p:spPr>
          <a:xfrm rot="10800000">
            <a:off x="4625175" y="1822150"/>
            <a:ext cx="313530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63"/>
          <p:cNvSpPr txBox="1"/>
          <p:nvPr/>
        </p:nvSpPr>
        <p:spPr>
          <a:xfrm>
            <a:off x="3260800" y="4426775"/>
            <a:ext cx="2675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Naive</a:t>
            </a: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 Inception module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/>
        </p:nvSpPr>
        <p:spPr>
          <a:xfrm>
            <a:off x="5748200" y="1769388"/>
            <a:ext cx="24861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are the Best Practices?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925" y="984773"/>
            <a:ext cx="3647526" cy="265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1760925" y="42029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Review work in related domain and follow best practices..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/>
        </p:nvSpPr>
        <p:spPr>
          <a:xfrm>
            <a:off x="11564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But it does not work :(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5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Naive Inception Module</a:t>
            </a: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8" name="Google Shape;568;p65"/>
          <p:cNvSpPr/>
          <p:nvPr/>
        </p:nvSpPr>
        <p:spPr>
          <a:xfrm>
            <a:off x="2147138" y="3694805"/>
            <a:ext cx="1244400" cy="4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Input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5"/>
          <p:cNvSpPr/>
          <p:nvPr/>
        </p:nvSpPr>
        <p:spPr>
          <a:xfrm>
            <a:off x="4022153" y="2721226"/>
            <a:ext cx="884400" cy="4167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 MaxPool, S:1, P:1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5"/>
          <p:cNvSpPr/>
          <p:nvPr/>
        </p:nvSpPr>
        <p:spPr>
          <a:xfrm>
            <a:off x="2900225" y="2721226"/>
            <a:ext cx="884400" cy="416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 5x5 Conv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S:1, P:2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65"/>
          <p:cNvSpPr/>
          <p:nvPr/>
        </p:nvSpPr>
        <p:spPr>
          <a:xfrm>
            <a:off x="1731550" y="2721226"/>
            <a:ext cx="884400" cy="416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 3x3 Conv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S:1, P:1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65"/>
          <p:cNvSpPr/>
          <p:nvPr/>
        </p:nvSpPr>
        <p:spPr>
          <a:xfrm>
            <a:off x="562875" y="2721226"/>
            <a:ext cx="884400" cy="416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128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1x1 Conv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S: 1, P:0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65"/>
          <p:cNvSpPr/>
          <p:nvPr/>
        </p:nvSpPr>
        <p:spPr>
          <a:xfrm>
            <a:off x="1887800" y="1748350"/>
            <a:ext cx="1763100" cy="4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Depth-wise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Concatenation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5"/>
          <p:cNvSpPr txBox="1"/>
          <p:nvPr/>
        </p:nvSpPr>
        <p:spPr>
          <a:xfrm>
            <a:off x="5490950" y="3800175"/>
            <a:ext cx="3164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Computationally very very complex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75" name="Google Shape;575;p65"/>
          <p:cNvSpPr/>
          <p:nvPr/>
        </p:nvSpPr>
        <p:spPr>
          <a:xfrm>
            <a:off x="2147150" y="3449175"/>
            <a:ext cx="124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28x28x256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562875" y="24585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28x28x128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1731550" y="24585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28x28x192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2900225" y="24585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65"/>
          <p:cNvSpPr/>
          <p:nvPr/>
        </p:nvSpPr>
        <p:spPr>
          <a:xfrm>
            <a:off x="4017550" y="24585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28x28x256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5"/>
          <p:cNvSpPr/>
          <p:nvPr/>
        </p:nvSpPr>
        <p:spPr>
          <a:xfrm>
            <a:off x="1887800" y="1175950"/>
            <a:ext cx="1763100" cy="57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28x28x(128+192+96+256)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=28x28x672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5915450" y="1667375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Number of Ops: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6000225" y="2012650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1x1 Conv : 28x28x128x1x1x256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6000225" y="2317450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x3 Conv : 28x28x192x3x3x256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6000225" y="2622250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x5 Conv : 28x28x96x5x5x256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5915450" y="2962775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Total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: 854M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6"/>
          <p:cNvSpPr txBox="1"/>
          <p:nvPr/>
        </p:nvSpPr>
        <p:spPr>
          <a:xfrm>
            <a:off x="11564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Power of 1x1 Convolution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7"/>
          <p:cNvSpPr/>
          <p:nvPr/>
        </p:nvSpPr>
        <p:spPr>
          <a:xfrm>
            <a:off x="881475" y="1711500"/>
            <a:ext cx="3005700" cy="1720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7"/>
          <p:cNvSpPr txBox="1"/>
          <p:nvPr/>
        </p:nvSpPr>
        <p:spPr>
          <a:xfrm>
            <a:off x="1326675" y="1137950"/>
            <a:ext cx="256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28x28x256</a:t>
            </a:r>
            <a:endParaRPr b="1" sz="1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97" name="Google Shape;597;p67"/>
          <p:cNvSpPr/>
          <p:nvPr/>
        </p:nvSpPr>
        <p:spPr>
          <a:xfrm>
            <a:off x="5968550" y="1711500"/>
            <a:ext cx="2092200" cy="1720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7"/>
          <p:cNvSpPr txBox="1"/>
          <p:nvPr/>
        </p:nvSpPr>
        <p:spPr>
          <a:xfrm>
            <a:off x="5968550" y="1137950"/>
            <a:ext cx="2092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28x28x32</a:t>
            </a:r>
            <a:endParaRPr b="1" sz="1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99" name="Google Shape;599;p67"/>
          <p:cNvCxnSpPr/>
          <p:nvPr/>
        </p:nvCxnSpPr>
        <p:spPr>
          <a:xfrm>
            <a:off x="4041213" y="2571288"/>
            <a:ext cx="17733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67"/>
          <p:cNvSpPr txBox="1"/>
          <p:nvPr/>
        </p:nvSpPr>
        <p:spPr>
          <a:xfrm>
            <a:off x="4243263" y="1885100"/>
            <a:ext cx="1369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1x1 Conv with 32 filters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1" name="Google Shape;601;p67"/>
          <p:cNvSpPr txBox="1"/>
          <p:nvPr/>
        </p:nvSpPr>
        <p:spPr>
          <a:xfrm>
            <a:off x="3345675" y="4224975"/>
            <a:ext cx="3164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Reduces depth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8"/>
          <p:cNvSpPr txBox="1"/>
          <p:nvPr/>
        </p:nvSpPr>
        <p:spPr>
          <a:xfrm>
            <a:off x="944100" y="374323"/>
            <a:ext cx="7255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Efficient Inception Module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7" name="Google Shape;607;p68"/>
          <p:cNvSpPr/>
          <p:nvPr/>
        </p:nvSpPr>
        <p:spPr>
          <a:xfrm>
            <a:off x="3847362" y="4036974"/>
            <a:ext cx="1629600" cy="4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Previous Layer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68"/>
          <p:cNvSpPr/>
          <p:nvPr/>
        </p:nvSpPr>
        <p:spPr>
          <a:xfrm>
            <a:off x="6237717" y="2986142"/>
            <a:ext cx="1157700" cy="405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3x3 Max Pool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8"/>
          <p:cNvSpPr/>
          <p:nvPr/>
        </p:nvSpPr>
        <p:spPr>
          <a:xfrm>
            <a:off x="4929043" y="2986142"/>
            <a:ext cx="1157700" cy="40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8"/>
          <p:cNvSpPr/>
          <p:nvPr/>
        </p:nvSpPr>
        <p:spPr>
          <a:xfrm>
            <a:off x="3620377" y="2986142"/>
            <a:ext cx="1157700" cy="40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8"/>
          <p:cNvSpPr/>
          <p:nvPr/>
        </p:nvSpPr>
        <p:spPr>
          <a:xfrm>
            <a:off x="1858275" y="2525212"/>
            <a:ext cx="1157700" cy="40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8"/>
          <p:cNvSpPr/>
          <p:nvPr/>
        </p:nvSpPr>
        <p:spPr>
          <a:xfrm>
            <a:off x="3663604" y="1182825"/>
            <a:ext cx="1629600" cy="4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Concatenation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3" name="Google Shape;613;p68"/>
          <p:cNvCxnSpPr>
            <a:stCxn id="607" idx="0"/>
            <a:endCxn id="611" idx="2"/>
          </p:cNvCxnSpPr>
          <p:nvPr/>
        </p:nvCxnSpPr>
        <p:spPr>
          <a:xfrm rot="10800000">
            <a:off x="2437062" y="2931174"/>
            <a:ext cx="2225100" cy="1105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68"/>
          <p:cNvCxnSpPr>
            <a:stCxn id="607" idx="0"/>
            <a:endCxn id="610" idx="2"/>
          </p:cNvCxnSpPr>
          <p:nvPr/>
        </p:nvCxnSpPr>
        <p:spPr>
          <a:xfrm rot="10800000">
            <a:off x="4199262" y="3391974"/>
            <a:ext cx="462900" cy="645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68"/>
          <p:cNvCxnSpPr>
            <a:stCxn id="607" idx="0"/>
            <a:endCxn id="609" idx="2"/>
          </p:cNvCxnSpPr>
          <p:nvPr/>
        </p:nvCxnSpPr>
        <p:spPr>
          <a:xfrm flipH="1" rot="10800000">
            <a:off x="4662162" y="3391974"/>
            <a:ext cx="845700" cy="645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6" name="Google Shape;616;p68"/>
          <p:cNvCxnSpPr>
            <a:stCxn id="607" idx="0"/>
            <a:endCxn id="608" idx="2"/>
          </p:cNvCxnSpPr>
          <p:nvPr/>
        </p:nvCxnSpPr>
        <p:spPr>
          <a:xfrm flipH="1" rot="10800000">
            <a:off x="4662162" y="3391974"/>
            <a:ext cx="2154300" cy="645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68"/>
          <p:cNvCxnSpPr>
            <a:stCxn id="611" idx="0"/>
            <a:endCxn id="612" idx="2"/>
          </p:cNvCxnSpPr>
          <p:nvPr/>
        </p:nvCxnSpPr>
        <p:spPr>
          <a:xfrm flipH="1" rot="10800000">
            <a:off x="2437125" y="1588612"/>
            <a:ext cx="2041200" cy="93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68"/>
          <p:cNvSpPr/>
          <p:nvPr/>
        </p:nvSpPr>
        <p:spPr>
          <a:xfrm>
            <a:off x="6237717" y="2183334"/>
            <a:ext cx="1157700" cy="40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8"/>
          <p:cNvSpPr/>
          <p:nvPr/>
        </p:nvSpPr>
        <p:spPr>
          <a:xfrm>
            <a:off x="4929043" y="2183334"/>
            <a:ext cx="1157700" cy="405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5x5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8"/>
          <p:cNvSpPr/>
          <p:nvPr/>
        </p:nvSpPr>
        <p:spPr>
          <a:xfrm>
            <a:off x="3620377" y="2183334"/>
            <a:ext cx="1157700" cy="405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3x3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68"/>
          <p:cNvCxnSpPr>
            <a:stCxn id="610" idx="0"/>
            <a:endCxn id="620" idx="2"/>
          </p:cNvCxnSpPr>
          <p:nvPr/>
        </p:nvCxnSpPr>
        <p:spPr>
          <a:xfrm rot="10800000">
            <a:off x="4199227" y="2589242"/>
            <a:ext cx="0" cy="396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68"/>
          <p:cNvCxnSpPr/>
          <p:nvPr/>
        </p:nvCxnSpPr>
        <p:spPr>
          <a:xfrm rot="10800000">
            <a:off x="5494559" y="2589242"/>
            <a:ext cx="0" cy="396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68"/>
          <p:cNvCxnSpPr/>
          <p:nvPr/>
        </p:nvCxnSpPr>
        <p:spPr>
          <a:xfrm rot="10800000">
            <a:off x="6789912" y="2589242"/>
            <a:ext cx="0" cy="396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68"/>
          <p:cNvCxnSpPr>
            <a:stCxn id="618" idx="0"/>
            <a:endCxn id="612" idx="2"/>
          </p:cNvCxnSpPr>
          <p:nvPr/>
        </p:nvCxnSpPr>
        <p:spPr>
          <a:xfrm rot="10800000">
            <a:off x="4478367" y="1588734"/>
            <a:ext cx="2338200" cy="594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68"/>
          <p:cNvCxnSpPr>
            <a:stCxn id="619" idx="0"/>
            <a:endCxn id="612" idx="2"/>
          </p:cNvCxnSpPr>
          <p:nvPr/>
        </p:nvCxnSpPr>
        <p:spPr>
          <a:xfrm rot="10800000">
            <a:off x="4478293" y="1588734"/>
            <a:ext cx="1029600" cy="594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68"/>
          <p:cNvCxnSpPr>
            <a:stCxn id="620" idx="0"/>
            <a:endCxn id="612" idx="2"/>
          </p:cNvCxnSpPr>
          <p:nvPr/>
        </p:nvCxnSpPr>
        <p:spPr>
          <a:xfrm flipH="1" rot="10800000">
            <a:off x="4199227" y="1588734"/>
            <a:ext cx="279300" cy="594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68"/>
          <p:cNvSpPr/>
          <p:nvPr/>
        </p:nvSpPr>
        <p:spPr>
          <a:xfrm>
            <a:off x="3472800" y="2740025"/>
            <a:ext cx="2764800" cy="88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8"/>
          <p:cNvSpPr/>
          <p:nvPr/>
        </p:nvSpPr>
        <p:spPr>
          <a:xfrm>
            <a:off x="6127850" y="1996600"/>
            <a:ext cx="1370100" cy="74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/>
          <p:nvPr/>
        </p:nvSpPr>
        <p:spPr>
          <a:xfrm>
            <a:off x="944100" y="374322"/>
            <a:ext cx="72558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Efficient </a:t>
            </a: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Inception Module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4" name="Google Shape;634;p69"/>
          <p:cNvSpPr/>
          <p:nvPr/>
        </p:nvSpPr>
        <p:spPr>
          <a:xfrm>
            <a:off x="2147138" y="4380605"/>
            <a:ext cx="1244400" cy="4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Input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9"/>
          <p:cNvSpPr/>
          <p:nvPr/>
        </p:nvSpPr>
        <p:spPr>
          <a:xfrm>
            <a:off x="562875" y="3035325"/>
            <a:ext cx="884400" cy="25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128 1x1 Conv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9"/>
          <p:cNvSpPr/>
          <p:nvPr/>
        </p:nvSpPr>
        <p:spPr>
          <a:xfrm>
            <a:off x="1887800" y="1443550"/>
            <a:ext cx="1763100" cy="4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Depth-wise Concatenation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9"/>
          <p:cNvSpPr/>
          <p:nvPr/>
        </p:nvSpPr>
        <p:spPr>
          <a:xfrm>
            <a:off x="2147150" y="4134975"/>
            <a:ext cx="124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28x28x256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9"/>
          <p:cNvSpPr/>
          <p:nvPr/>
        </p:nvSpPr>
        <p:spPr>
          <a:xfrm>
            <a:off x="562875" y="27633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28x28x128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69"/>
          <p:cNvSpPr/>
          <p:nvPr/>
        </p:nvSpPr>
        <p:spPr>
          <a:xfrm>
            <a:off x="1887800" y="1175950"/>
            <a:ext cx="17631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28x28x480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69"/>
          <p:cNvSpPr txBox="1"/>
          <p:nvPr/>
        </p:nvSpPr>
        <p:spPr>
          <a:xfrm>
            <a:off x="5915450" y="1133975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Number of Ops: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1" name="Google Shape;641;p69"/>
          <p:cNvSpPr txBox="1"/>
          <p:nvPr/>
        </p:nvSpPr>
        <p:spPr>
          <a:xfrm>
            <a:off x="6000225" y="1479250"/>
            <a:ext cx="27399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1x1 Conv : 28x28x128x1x1x256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 Conv : 28x28x64x1x1x256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 Conv : 28x28x64x1x1x256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Conv : 28x28x192x3x3x64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 Conv : 28x28x96x5x5x64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 Conv : 28x28x64x1x1x256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69"/>
          <p:cNvSpPr txBox="1"/>
          <p:nvPr/>
        </p:nvSpPr>
        <p:spPr>
          <a:xfrm>
            <a:off x="6000225" y="3251625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Total: 358M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3" name="Google Shape;643;p69"/>
          <p:cNvSpPr/>
          <p:nvPr/>
        </p:nvSpPr>
        <p:spPr>
          <a:xfrm>
            <a:off x="4022150" y="3568725"/>
            <a:ext cx="8844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 MaxPool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69"/>
          <p:cNvSpPr/>
          <p:nvPr/>
        </p:nvSpPr>
        <p:spPr>
          <a:xfrm>
            <a:off x="2900225" y="3568725"/>
            <a:ext cx="884400" cy="25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69"/>
          <p:cNvSpPr/>
          <p:nvPr/>
        </p:nvSpPr>
        <p:spPr>
          <a:xfrm>
            <a:off x="1731550" y="3568725"/>
            <a:ext cx="884400" cy="25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69"/>
          <p:cNvSpPr/>
          <p:nvPr/>
        </p:nvSpPr>
        <p:spPr>
          <a:xfrm>
            <a:off x="1731550" y="32967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69"/>
          <p:cNvSpPr/>
          <p:nvPr/>
        </p:nvSpPr>
        <p:spPr>
          <a:xfrm>
            <a:off x="2900225" y="32967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9"/>
          <p:cNvSpPr/>
          <p:nvPr/>
        </p:nvSpPr>
        <p:spPr>
          <a:xfrm>
            <a:off x="4017550" y="32967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28x28x256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69"/>
          <p:cNvSpPr/>
          <p:nvPr/>
        </p:nvSpPr>
        <p:spPr>
          <a:xfrm>
            <a:off x="4022150" y="2578125"/>
            <a:ext cx="884400" cy="25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64 1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x1 Conv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69"/>
          <p:cNvSpPr/>
          <p:nvPr/>
        </p:nvSpPr>
        <p:spPr>
          <a:xfrm>
            <a:off x="2900225" y="2578125"/>
            <a:ext cx="884400" cy="255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5x5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69"/>
          <p:cNvSpPr/>
          <p:nvPr/>
        </p:nvSpPr>
        <p:spPr>
          <a:xfrm>
            <a:off x="1731550" y="2578125"/>
            <a:ext cx="884400" cy="25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192 3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x3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69"/>
          <p:cNvSpPr/>
          <p:nvPr/>
        </p:nvSpPr>
        <p:spPr>
          <a:xfrm>
            <a:off x="1731550" y="23061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28x28x192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69"/>
          <p:cNvSpPr/>
          <p:nvPr/>
        </p:nvSpPr>
        <p:spPr>
          <a:xfrm>
            <a:off x="2900225" y="23061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69"/>
          <p:cNvSpPr/>
          <p:nvPr/>
        </p:nvSpPr>
        <p:spPr>
          <a:xfrm>
            <a:off x="4017550" y="23061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325"/>
            <a:ext cx="8839200" cy="3742849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0"/>
          <p:cNvSpPr txBox="1"/>
          <p:nvPr/>
        </p:nvSpPr>
        <p:spPr>
          <a:xfrm>
            <a:off x="4641075" y="872175"/>
            <a:ext cx="3164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GoogLeNet Architecture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1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Auxiliary Loss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6" name="Google Shape;666;p71"/>
          <p:cNvSpPr txBox="1"/>
          <p:nvPr/>
        </p:nvSpPr>
        <p:spPr>
          <a:xfrm>
            <a:off x="1909200" y="1618050"/>
            <a:ext cx="57525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➢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Calculate Loss for earlier Layers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➢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Combine Auxiliary Loss with Final Loss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➢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Why have Auxiliary loss?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Reduce Vanishing Gradient for earlier layers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2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No Fully Connected Layer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2" name="Google Shape;672;p72"/>
          <p:cNvSpPr/>
          <p:nvPr/>
        </p:nvSpPr>
        <p:spPr>
          <a:xfrm>
            <a:off x="2057400" y="1293025"/>
            <a:ext cx="1339500" cy="857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Conv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7 x 7 x 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73" name="Google Shape;673;p72"/>
          <p:cNvSpPr/>
          <p:nvPr/>
        </p:nvSpPr>
        <p:spPr>
          <a:xfrm>
            <a:off x="2057400" y="2588425"/>
            <a:ext cx="1339500" cy="8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FC Layer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74" name="Google Shape;674;p72"/>
          <p:cNvCxnSpPr>
            <a:stCxn id="672" idx="2"/>
            <a:endCxn id="673" idx="0"/>
          </p:cNvCxnSpPr>
          <p:nvPr/>
        </p:nvCxnSpPr>
        <p:spPr>
          <a:xfrm>
            <a:off x="2727150" y="21504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72"/>
          <p:cNvSpPr txBox="1"/>
          <p:nvPr/>
        </p:nvSpPr>
        <p:spPr>
          <a:xfrm>
            <a:off x="270300" y="1889875"/>
            <a:ext cx="14121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Earlier Network approaches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76" name="Google Shape;676;p72"/>
          <p:cNvSpPr/>
          <p:nvPr/>
        </p:nvSpPr>
        <p:spPr>
          <a:xfrm>
            <a:off x="5410200" y="1293025"/>
            <a:ext cx="1339500" cy="857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Conv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7 x 7 x 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77" name="Google Shape;677;p72"/>
          <p:cNvSpPr/>
          <p:nvPr/>
        </p:nvSpPr>
        <p:spPr>
          <a:xfrm>
            <a:off x="5410200" y="2588425"/>
            <a:ext cx="1339500" cy="857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Global Average Pooling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78" name="Google Shape;678;p72"/>
          <p:cNvCxnSpPr>
            <a:stCxn id="676" idx="2"/>
            <a:endCxn id="677" idx="0"/>
          </p:cNvCxnSpPr>
          <p:nvPr/>
        </p:nvCxnSpPr>
        <p:spPr>
          <a:xfrm>
            <a:off x="6079950" y="21504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72"/>
          <p:cNvCxnSpPr/>
          <p:nvPr/>
        </p:nvCxnSpPr>
        <p:spPr>
          <a:xfrm>
            <a:off x="2727150" y="34458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72"/>
          <p:cNvSpPr txBox="1"/>
          <p:nvPr/>
        </p:nvSpPr>
        <p:spPr>
          <a:xfrm>
            <a:off x="1227150" y="3974300"/>
            <a:ext cx="3000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1024</a:t>
            </a:r>
            <a:endParaRPr/>
          </a:p>
        </p:txBody>
      </p:sp>
      <p:sp>
        <p:nvSpPr>
          <p:cNvPr id="681" name="Google Shape;681;p72"/>
          <p:cNvSpPr txBox="1"/>
          <p:nvPr/>
        </p:nvSpPr>
        <p:spPr>
          <a:xfrm>
            <a:off x="4579950" y="3974300"/>
            <a:ext cx="3000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 x 1 x 1024</a:t>
            </a:r>
            <a:endParaRPr/>
          </a:p>
        </p:txBody>
      </p:sp>
      <p:cxnSp>
        <p:nvCxnSpPr>
          <p:cNvPr id="682" name="Google Shape;682;p72"/>
          <p:cNvCxnSpPr>
            <a:stCxn id="677" idx="2"/>
            <a:endCxn id="681" idx="0"/>
          </p:cNvCxnSpPr>
          <p:nvPr/>
        </p:nvCxnSpPr>
        <p:spPr>
          <a:xfrm>
            <a:off x="6079950" y="3445825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72"/>
          <p:cNvSpPr txBox="1"/>
          <p:nvPr/>
        </p:nvSpPr>
        <p:spPr>
          <a:xfrm>
            <a:off x="7128300" y="1889875"/>
            <a:ext cx="14121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GoogLeNet approach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84" name="Google Shape;684;p72"/>
          <p:cNvSpPr txBox="1"/>
          <p:nvPr/>
        </p:nvSpPr>
        <p:spPr>
          <a:xfrm>
            <a:off x="2777100" y="4605125"/>
            <a:ext cx="3589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How many Weights?</a:t>
            </a:r>
            <a:endParaRPr b="1">
              <a:solidFill>
                <a:srgbClr val="0000FF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3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No Fully Connected Layer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0" name="Google Shape;690;p73"/>
          <p:cNvSpPr/>
          <p:nvPr/>
        </p:nvSpPr>
        <p:spPr>
          <a:xfrm>
            <a:off x="2057400" y="1293025"/>
            <a:ext cx="1339500" cy="857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Conv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7 x 7 x 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1" name="Google Shape;691;p73"/>
          <p:cNvSpPr/>
          <p:nvPr/>
        </p:nvSpPr>
        <p:spPr>
          <a:xfrm>
            <a:off x="2057400" y="2588425"/>
            <a:ext cx="1339500" cy="8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FC Layer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92" name="Google Shape;692;p73"/>
          <p:cNvCxnSpPr>
            <a:stCxn id="690" idx="2"/>
            <a:endCxn id="691" idx="0"/>
          </p:cNvCxnSpPr>
          <p:nvPr/>
        </p:nvCxnSpPr>
        <p:spPr>
          <a:xfrm>
            <a:off x="2727150" y="21504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73"/>
          <p:cNvSpPr txBox="1"/>
          <p:nvPr/>
        </p:nvSpPr>
        <p:spPr>
          <a:xfrm>
            <a:off x="270300" y="1889875"/>
            <a:ext cx="14121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Earlier Network approaches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94" name="Google Shape;694;p73"/>
          <p:cNvSpPr/>
          <p:nvPr/>
        </p:nvSpPr>
        <p:spPr>
          <a:xfrm>
            <a:off x="5410200" y="1293025"/>
            <a:ext cx="1339500" cy="857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Conv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7 x 7 x 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5" name="Google Shape;695;p73"/>
          <p:cNvSpPr/>
          <p:nvPr/>
        </p:nvSpPr>
        <p:spPr>
          <a:xfrm>
            <a:off x="5410200" y="2588425"/>
            <a:ext cx="1339500" cy="857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Global Average Pooling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96" name="Google Shape;696;p73"/>
          <p:cNvCxnSpPr>
            <a:stCxn id="694" idx="2"/>
            <a:endCxn id="695" idx="0"/>
          </p:cNvCxnSpPr>
          <p:nvPr/>
        </p:nvCxnSpPr>
        <p:spPr>
          <a:xfrm>
            <a:off x="6079950" y="21504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73"/>
          <p:cNvCxnSpPr/>
          <p:nvPr/>
        </p:nvCxnSpPr>
        <p:spPr>
          <a:xfrm>
            <a:off x="2727150" y="34458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73"/>
          <p:cNvSpPr txBox="1"/>
          <p:nvPr/>
        </p:nvSpPr>
        <p:spPr>
          <a:xfrm>
            <a:off x="1227150" y="3974300"/>
            <a:ext cx="3000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7 x 7 x 1024 x </a:t>
            </a: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1024 = </a:t>
            </a: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50M</a:t>
            </a:r>
            <a:endParaRPr b="1"/>
          </a:p>
        </p:txBody>
      </p:sp>
      <p:sp>
        <p:nvSpPr>
          <p:cNvPr id="699" name="Google Shape;699;p73"/>
          <p:cNvSpPr txBox="1"/>
          <p:nvPr/>
        </p:nvSpPr>
        <p:spPr>
          <a:xfrm>
            <a:off x="4579950" y="3974300"/>
            <a:ext cx="3000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0</a:t>
            </a:r>
            <a:endParaRPr b="1"/>
          </a:p>
        </p:txBody>
      </p:sp>
      <p:cxnSp>
        <p:nvCxnSpPr>
          <p:cNvPr id="700" name="Google Shape;700;p73"/>
          <p:cNvCxnSpPr>
            <a:stCxn id="695" idx="2"/>
            <a:endCxn id="699" idx="0"/>
          </p:cNvCxnSpPr>
          <p:nvPr/>
        </p:nvCxnSpPr>
        <p:spPr>
          <a:xfrm>
            <a:off x="6079950" y="3445825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73"/>
          <p:cNvSpPr txBox="1"/>
          <p:nvPr/>
        </p:nvSpPr>
        <p:spPr>
          <a:xfrm>
            <a:off x="7128300" y="1889875"/>
            <a:ext cx="14121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GoogLeNet approach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02" name="Google Shape;702;p73"/>
          <p:cNvSpPr txBox="1"/>
          <p:nvPr/>
        </p:nvSpPr>
        <p:spPr>
          <a:xfrm>
            <a:off x="2777100" y="4497975"/>
            <a:ext cx="3589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Reduces Model size significantly</a:t>
            </a:r>
            <a:endParaRPr b="1">
              <a:solidFill>
                <a:srgbClr val="0000FF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85499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5237900" y="2107200"/>
            <a:ext cx="38532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ILSVRC</a:t>
            </a:r>
            <a:endParaRPr sz="24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(Imagenet Large Scale Visual Recognition Challenge)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4"/>
          <p:cNvSpPr txBox="1"/>
          <p:nvPr/>
        </p:nvSpPr>
        <p:spPr>
          <a:xfrm>
            <a:off x="682250" y="942975"/>
            <a:ext cx="7000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Summary - GoogLeNet (2014)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 of Inception Module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 x 1 Convolution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Auxiliary Loss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Avoid FC Layers to reduce Size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Global Average Pooling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5"/>
          <p:cNvSpPr txBox="1"/>
          <p:nvPr/>
        </p:nvSpPr>
        <p:spPr>
          <a:xfrm>
            <a:off x="682250" y="569450"/>
            <a:ext cx="7000800" cy="3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45F06"/>
                </a:solidFill>
                <a:latin typeface="Cambria"/>
                <a:ea typeface="Cambria"/>
                <a:cs typeface="Cambria"/>
                <a:sym typeface="Cambria"/>
              </a:rPr>
              <a:t>Best practices so far . . .</a:t>
            </a:r>
            <a:endParaRPr b="1" sz="2400">
              <a:solidFill>
                <a:srgbClr val="B45F0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Deep networks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Image Augmentation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Inference Augmentation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ZFNet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More filters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Smaller size filters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6"/>
          <p:cNvSpPr txBox="1"/>
          <p:nvPr/>
        </p:nvSpPr>
        <p:spPr>
          <a:xfrm>
            <a:off x="682250" y="569450"/>
            <a:ext cx="7000800" cy="3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45F06"/>
                </a:solidFill>
                <a:latin typeface="Cambria"/>
                <a:ea typeface="Cambria"/>
                <a:cs typeface="Cambria"/>
                <a:sym typeface="Cambria"/>
              </a:rPr>
              <a:t>Best practices so far . . .</a:t>
            </a:r>
            <a:endParaRPr b="1" sz="2400">
              <a:solidFill>
                <a:srgbClr val="B45F0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VGG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Deeper networks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 3x3 filters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Reduce height and width as we progress through deeper layers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Increase number of filters as we go through deeper layers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GoogleNet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Inception Module → Build features at different scale (3x3, 5x5) in parallel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Global Average Pooling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5207800" y="1896675"/>
            <a:ext cx="32046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deep can we really go?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23" name="Google Shape;7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50" y="1060425"/>
            <a:ext cx="4551750" cy="30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8"/>
          <p:cNvSpPr txBox="1"/>
          <p:nvPr/>
        </p:nvSpPr>
        <p:spPr>
          <a:xfrm>
            <a:off x="6309275" y="1112975"/>
            <a:ext cx="2377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Accuracy saturates and then degrades</a:t>
            </a:r>
            <a:endParaRPr b="1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29" name="Google Shape;72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1063638"/>
            <a:ext cx="5484026" cy="3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8"/>
          <p:cNvSpPr txBox="1"/>
          <p:nvPr/>
        </p:nvSpPr>
        <p:spPr>
          <a:xfrm>
            <a:off x="6309275" y="2865575"/>
            <a:ext cx="2377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… due to vanishing gradients for earlier layers in the network</a:t>
            </a:r>
            <a:endParaRPr b="1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9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ILSVRC Winners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36" name="Google Shape;73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88" y="1854863"/>
            <a:ext cx="4892825" cy="216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9"/>
          <p:cNvSpPr txBox="1"/>
          <p:nvPr/>
        </p:nvSpPr>
        <p:spPr>
          <a:xfrm>
            <a:off x="5108325" y="1454975"/>
            <a:ext cx="1189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Deeper Networks</a:t>
            </a:r>
            <a:endParaRPr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38" name="Google Shape;738;p79"/>
          <p:cNvCxnSpPr>
            <a:stCxn id="737" idx="2"/>
          </p:cNvCxnSpPr>
          <p:nvPr/>
        </p:nvCxnSpPr>
        <p:spPr>
          <a:xfrm flipH="1">
            <a:off x="5289075" y="2028575"/>
            <a:ext cx="414000" cy="9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9" name="Google Shape;739;p79"/>
          <p:cNvCxnSpPr>
            <a:stCxn id="737" idx="2"/>
          </p:cNvCxnSpPr>
          <p:nvPr/>
        </p:nvCxnSpPr>
        <p:spPr>
          <a:xfrm>
            <a:off x="5703075" y="2028575"/>
            <a:ext cx="276000" cy="10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0" name="Google Shape;740;p79"/>
          <p:cNvSpPr txBox="1"/>
          <p:nvPr/>
        </p:nvSpPr>
        <p:spPr>
          <a:xfrm>
            <a:off x="6395325" y="1427375"/>
            <a:ext cx="1034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Deep?</a:t>
            </a:r>
            <a:endParaRPr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0"/>
          <p:cNvSpPr txBox="1"/>
          <p:nvPr/>
        </p:nvSpPr>
        <p:spPr>
          <a:xfrm>
            <a:off x="944100" y="364175"/>
            <a:ext cx="7255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Res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6" name="Google Shape;746;p80"/>
          <p:cNvSpPr/>
          <p:nvPr/>
        </p:nvSpPr>
        <p:spPr>
          <a:xfrm>
            <a:off x="1306300" y="4594816"/>
            <a:ext cx="966300" cy="23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0"/>
          <p:cNvSpPr/>
          <p:nvPr/>
        </p:nvSpPr>
        <p:spPr>
          <a:xfrm>
            <a:off x="1306300" y="3371323"/>
            <a:ext cx="966300" cy="234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128 3x3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0"/>
          <p:cNvSpPr/>
          <p:nvPr/>
        </p:nvSpPr>
        <p:spPr>
          <a:xfrm>
            <a:off x="1306300" y="3630552"/>
            <a:ext cx="966300" cy="234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128 3x3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0"/>
          <p:cNvSpPr/>
          <p:nvPr/>
        </p:nvSpPr>
        <p:spPr>
          <a:xfrm>
            <a:off x="1306300" y="2536674"/>
            <a:ext cx="966300" cy="234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128 3x3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0"/>
          <p:cNvSpPr/>
          <p:nvPr/>
        </p:nvSpPr>
        <p:spPr>
          <a:xfrm>
            <a:off x="1306300" y="1240532"/>
            <a:ext cx="966300" cy="234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0"/>
          <p:cNvSpPr/>
          <p:nvPr/>
        </p:nvSpPr>
        <p:spPr>
          <a:xfrm>
            <a:off x="1306300" y="1629374"/>
            <a:ext cx="966300" cy="234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 Conv 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0"/>
          <p:cNvSpPr/>
          <p:nvPr/>
        </p:nvSpPr>
        <p:spPr>
          <a:xfrm>
            <a:off x="1306300" y="981303"/>
            <a:ext cx="966300" cy="234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80"/>
          <p:cNvSpPr/>
          <p:nvPr/>
        </p:nvSpPr>
        <p:spPr>
          <a:xfrm>
            <a:off x="1306300" y="722075"/>
            <a:ext cx="966300" cy="23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80"/>
          <p:cNvSpPr txBox="1"/>
          <p:nvPr/>
        </p:nvSpPr>
        <p:spPr>
          <a:xfrm>
            <a:off x="4003825" y="1378275"/>
            <a:ext cx="43476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Ultra deep : 152 Layers</a:t>
            </a: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Residual blocks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Error Rate </a:t>
            </a: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3.7%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8 GPUs , 2-3 Weeks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55" name="Google Shape;755;p80"/>
          <p:cNvCxnSpPr>
            <a:stCxn id="751" idx="0"/>
            <a:endCxn id="750" idx="2"/>
          </p:cNvCxnSpPr>
          <p:nvPr/>
        </p:nvCxnSpPr>
        <p:spPr>
          <a:xfrm rot="10800000">
            <a:off x="1789450" y="1475174"/>
            <a:ext cx="0" cy="1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80"/>
          <p:cNvSpPr/>
          <p:nvPr/>
        </p:nvSpPr>
        <p:spPr>
          <a:xfrm>
            <a:off x="1306300" y="1888603"/>
            <a:ext cx="966300" cy="234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 Conv 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80"/>
          <p:cNvSpPr/>
          <p:nvPr/>
        </p:nvSpPr>
        <p:spPr>
          <a:xfrm>
            <a:off x="1306300" y="2277445"/>
            <a:ext cx="966300" cy="234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128 3x3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8" name="Google Shape;758;p80"/>
          <p:cNvCxnSpPr>
            <a:stCxn id="757" idx="0"/>
            <a:endCxn id="756" idx="2"/>
          </p:cNvCxnSpPr>
          <p:nvPr/>
        </p:nvCxnSpPr>
        <p:spPr>
          <a:xfrm rot="10800000">
            <a:off x="1789450" y="2123245"/>
            <a:ext cx="0" cy="1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9" name="Google Shape;759;p80"/>
          <p:cNvSpPr/>
          <p:nvPr/>
        </p:nvSpPr>
        <p:spPr>
          <a:xfrm>
            <a:off x="1306300" y="4335587"/>
            <a:ext cx="966300" cy="234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64 7x7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80"/>
          <p:cNvSpPr/>
          <p:nvPr/>
        </p:nvSpPr>
        <p:spPr>
          <a:xfrm>
            <a:off x="1306300" y="4059932"/>
            <a:ext cx="966300" cy="234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1" name="Google Shape;761;p80"/>
          <p:cNvCxnSpPr>
            <a:stCxn id="760" idx="0"/>
            <a:endCxn id="748" idx="2"/>
          </p:cNvCxnSpPr>
          <p:nvPr/>
        </p:nvCxnSpPr>
        <p:spPr>
          <a:xfrm rot="10800000">
            <a:off x="1789450" y="3865232"/>
            <a:ext cx="0" cy="1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2" name="Google Shape;762;p80"/>
          <p:cNvCxnSpPr/>
          <p:nvPr/>
        </p:nvCxnSpPr>
        <p:spPr>
          <a:xfrm rot="10800000">
            <a:off x="1789450" y="3179432"/>
            <a:ext cx="0" cy="1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3" name="Google Shape;763;p80"/>
          <p:cNvCxnSpPr/>
          <p:nvPr/>
        </p:nvCxnSpPr>
        <p:spPr>
          <a:xfrm rot="10800000">
            <a:off x="1789450" y="2798432"/>
            <a:ext cx="0" cy="1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4" name="Google Shape;764;p80"/>
          <p:cNvCxnSpPr/>
          <p:nvPr/>
        </p:nvCxnSpPr>
        <p:spPr>
          <a:xfrm rot="10800000">
            <a:off x="1789450" y="2975750"/>
            <a:ext cx="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65" name="Google Shape;765;p80"/>
          <p:cNvSpPr/>
          <p:nvPr/>
        </p:nvSpPr>
        <p:spPr>
          <a:xfrm>
            <a:off x="1805425" y="3239175"/>
            <a:ext cx="876325" cy="754025"/>
          </a:xfrm>
          <a:custGeom>
            <a:rect b="b" l="l" r="r" t="t"/>
            <a:pathLst>
              <a:path extrusionOk="0" h="30161" w="35053">
                <a:moveTo>
                  <a:pt x="0" y="30161"/>
                </a:moveTo>
                <a:cubicBezTo>
                  <a:pt x="4602" y="29595"/>
                  <a:pt x="22091" y="30869"/>
                  <a:pt x="27613" y="26762"/>
                </a:cubicBezTo>
                <a:cubicBezTo>
                  <a:pt x="33136" y="22656"/>
                  <a:pt x="37596" y="9982"/>
                  <a:pt x="33135" y="5522"/>
                </a:cubicBezTo>
                <a:cubicBezTo>
                  <a:pt x="28675" y="1062"/>
                  <a:pt x="6231" y="920"/>
                  <a:pt x="85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6" name="Google Shape;766;p80"/>
          <p:cNvSpPr/>
          <p:nvPr/>
        </p:nvSpPr>
        <p:spPr>
          <a:xfrm>
            <a:off x="1805425" y="2172375"/>
            <a:ext cx="876325" cy="754025"/>
          </a:xfrm>
          <a:custGeom>
            <a:rect b="b" l="l" r="r" t="t"/>
            <a:pathLst>
              <a:path extrusionOk="0" h="30161" w="35053">
                <a:moveTo>
                  <a:pt x="0" y="30161"/>
                </a:moveTo>
                <a:cubicBezTo>
                  <a:pt x="4602" y="29595"/>
                  <a:pt x="22091" y="30869"/>
                  <a:pt x="27613" y="26762"/>
                </a:cubicBezTo>
                <a:cubicBezTo>
                  <a:pt x="33136" y="22656"/>
                  <a:pt x="37596" y="9982"/>
                  <a:pt x="33135" y="5522"/>
                </a:cubicBezTo>
                <a:cubicBezTo>
                  <a:pt x="28675" y="1062"/>
                  <a:pt x="6231" y="920"/>
                  <a:pt x="85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7" name="Google Shape;767;p80"/>
          <p:cNvSpPr/>
          <p:nvPr/>
        </p:nvSpPr>
        <p:spPr>
          <a:xfrm>
            <a:off x="1805425" y="1560063"/>
            <a:ext cx="876325" cy="612344"/>
          </a:xfrm>
          <a:custGeom>
            <a:rect b="b" l="l" r="r" t="t"/>
            <a:pathLst>
              <a:path extrusionOk="0" h="30161" w="35053">
                <a:moveTo>
                  <a:pt x="0" y="30161"/>
                </a:moveTo>
                <a:cubicBezTo>
                  <a:pt x="4602" y="29595"/>
                  <a:pt x="22091" y="30869"/>
                  <a:pt x="27613" y="26762"/>
                </a:cubicBezTo>
                <a:cubicBezTo>
                  <a:pt x="33136" y="22656"/>
                  <a:pt x="37596" y="9982"/>
                  <a:pt x="33135" y="5522"/>
                </a:cubicBezTo>
                <a:cubicBezTo>
                  <a:pt x="28675" y="1062"/>
                  <a:pt x="6231" y="920"/>
                  <a:pt x="85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1"/>
          <p:cNvSpPr txBox="1"/>
          <p:nvPr/>
        </p:nvSpPr>
        <p:spPr>
          <a:xfrm>
            <a:off x="944100" y="364175"/>
            <a:ext cx="7255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Residual Block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3" name="Google Shape;773;p81"/>
          <p:cNvSpPr/>
          <p:nvPr/>
        </p:nvSpPr>
        <p:spPr>
          <a:xfrm>
            <a:off x="5377950" y="32591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774" name="Google Shape;774;p81"/>
          <p:cNvSpPr/>
          <p:nvPr/>
        </p:nvSpPr>
        <p:spPr>
          <a:xfrm>
            <a:off x="5377950" y="21161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775" name="Google Shape;775;p81"/>
          <p:cNvSpPr txBox="1"/>
          <p:nvPr/>
        </p:nvSpPr>
        <p:spPr>
          <a:xfrm>
            <a:off x="5988150" y="40437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76" name="Google Shape;776;p81"/>
          <p:cNvCxnSpPr>
            <a:stCxn id="775" idx="0"/>
            <a:endCxn id="773" idx="2"/>
          </p:cNvCxnSpPr>
          <p:nvPr/>
        </p:nvCxnSpPr>
        <p:spPr>
          <a:xfrm rot="10800000">
            <a:off x="6172200" y="37242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p81"/>
          <p:cNvCxnSpPr>
            <a:stCxn id="773" idx="0"/>
            <a:endCxn id="774" idx="2"/>
          </p:cNvCxnSpPr>
          <p:nvPr/>
        </p:nvCxnSpPr>
        <p:spPr>
          <a:xfrm rot="10800000">
            <a:off x="6172200" y="2581175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81"/>
          <p:cNvCxnSpPr/>
          <p:nvPr/>
        </p:nvCxnSpPr>
        <p:spPr>
          <a:xfrm rot="10800000">
            <a:off x="6172200" y="18192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81"/>
          <p:cNvSpPr txBox="1"/>
          <p:nvPr/>
        </p:nvSpPr>
        <p:spPr>
          <a:xfrm>
            <a:off x="5988150" y="15291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+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0" name="Google Shape;780;p81"/>
          <p:cNvSpPr/>
          <p:nvPr/>
        </p:nvSpPr>
        <p:spPr>
          <a:xfrm>
            <a:off x="6075325" y="1554350"/>
            <a:ext cx="193800" cy="271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1" name="Google Shape;781;p81"/>
          <p:cNvCxnSpPr/>
          <p:nvPr/>
        </p:nvCxnSpPr>
        <p:spPr>
          <a:xfrm rot="10800000">
            <a:off x="6172200" y="12096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81"/>
          <p:cNvSpPr/>
          <p:nvPr/>
        </p:nvSpPr>
        <p:spPr>
          <a:xfrm>
            <a:off x="6191575" y="1685850"/>
            <a:ext cx="1830753" cy="2295231"/>
          </a:xfrm>
          <a:custGeom>
            <a:rect b="b" l="l" r="r" t="t"/>
            <a:pathLst>
              <a:path extrusionOk="0" h="92215" w="71745">
                <a:moveTo>
                  <a:pt x="0" y="91424"/>
                </a:moveTo>
                <a:cubicBezTo>
                  <a:pt x="8201" y="90649"/>
                  <a:pt x="37260" y="95815"/>
                  <a:pt x="49207" y="86774"/>
                </a:cubicBezTo>
                <a:cubicBezTo>
                  <a:pt x="61154" y="77733"/>
                  <a:pt x="72197" y="50999"/>
                  <a:pt x="71680" y="37180"/>
                </a:cubicBezTo>
                <a:cubicBezTo>
                  <a:pt x="71163" y="23361"/>
                  <a:pt x="57537" y="9993"/>
                  <a:pt x="46107" y="3858"/>
                </a:cubicBezTo>
                <a:cubicBezTo>
                  <a:pt x="34677" y="-2277"/>
                  <a:pt x="10268" y="952"/>
                  <a:pt x="3100" y="371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3" name="Google Shape;783;p81"/>
          <p:cNvSpPr txBox="1"/>
          <p:nvPr/>
        </p:nvSpPr>
        <p:spPr>
          <a:xfrm>
            <a:off x="8045550" y="25959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4" name="Google Shape;784;p81"/>
          <p:cNvSpPr txBox="1"/>
          <p:nvPr/>
        </p:nvSpPr>
        <p:spPr>
          <a:xfrm>
            <a:off x="4877450" y="1506575"/>
            <a:ext cx="111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F(X) + 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5" name="Google Shape;785;p81"/>
          <p:cNvSpPr txBox="1"/>
          <p:nvPr/>
        </p:nvSpPr>
        <p:spPr>
          <a:xfrm>
            <a:off x="6172200" y="2784575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6" name="Google Shape;786;p81"/>
          <p:cNvSpPr txBox="1"/>
          <p:nvPr/>
        </p:nvSpPr>
        <p:spPr>
          <a:xfrm>
            <a:off x="6248400" y="1260575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7" name="Google Shape;787;p81"/>
          <p:cNvSpPr/>
          <p:nvPr/>
        </p:nvSpPr>
        <p:spPr>
          <a:xfrm>
            <a:off x="1491750" y="32591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788" name="Google Shape;788;p81"/>
          <p:cNvSpPr/>
          <p:nvPr/>
        </p:nvSpPr>
        <p:spPr>
          <a:xfrm>
            <a:off x="1491750" y="21161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789" name="Google Shape;789;p81"/>
          <p:cNvSpPr txBox="1"/>
          <p:nvPr/>
        </p:nvSpPr>
        <p:spPr>
          <a:xfrm>
            <a:off x="2101950" y="40437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90" name="Google Shape;790;p81"/>
          <p:cNvCxnSpPr>
            <a:stCxn id="789" idx="0"/>
            <a:endCxn id="787" idx="2"/>
          </p:cNvCxnSpPr>
          <p:nvPr/>
        </p:nvCxnSpPr>
        <p:spPr>
          <a:xfrm rot="10800000">
            <a:off x="2286000" y="37242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81"/>
          <p:cNvCxnSpPr>
            <a:stCxn id="787" idx="0"/>
            <a:endCxn id="788" idx="2"/>
          </p:cNvCxnSpPr>
          <p:nvPr/>
        </p:nvCxnSpPr>
        <p:spPr>
          <a:xfrm rot="10800000">
            <a:off x="2286000" y="2581175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81"/>
          <p:cNvCxnSpPr/>
          <p:nvPr/>
        </p:nvCxnSpPr>
        <p:spPr>
          <a:xfrm rot="10800000">
            <a:off x="2286000" y="18192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81"/>
          <p:cNvSpPr txBox="1"/>
          <p:nvPr/>
        </p:nvSpPr>
        <p:spPr>
          <a:xfrm>
            <a:off x="2286000" y="2784575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4" name="Google Shape;794;p81"/>
          <p:cNvSpPr txBox="1"/>
          <p:nvPr/>
        </p:nvSpPr>
        <p:spPr>
          <a:xfrm>
            <a:off x="2057400" y="1489175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H(X)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5" name="Google Shape;795;p81"/>
          <p:cNvSpPr txBox="1"/>
          <p:nvPr/>
        </p:nvSpPr>
        <p:spPr>
          <a:xfrm>
            <a:off x="1436550" y="4634575"/>
            <a:ext cx="169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Regular Stacking</a:t>
            </a:r>
            <a:endParaRPr b="1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6" name="Google Shape;796;p81"/>
          <p:cNvSpPr txBox="1"/>
          <p:nvPr/>
        </p:nvSpPr>
        <p:spPr>
          <a:xfrm>
            <a:off x="5322750" y="4634575"/>
            <a:ext cx="169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Residual Block</a:t>
            </a:r>
            <a:endParaRPr b="1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2"/>
          <p:cNvSpPr txBox="1"/>
          <p:nvPr/>
        </p:nvSpPr>
        <p:spPr>
          <a:xfrm>
            <a:off x="303900" y="187325"/>
            <a:ext cx="4116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Normal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Block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2" name="Google Shape;802;p82"/>
          <p:cNvSpPr/>
          <p:nvPr/>
        </p:nvSpPr>
        <p:spPr>
          <a:xfrm>
            <a:off x="1661775" y="3467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03" name="Google Shape;803;p82"/>
          <p:cNvSpPr/>
          <p:nvPr/>
        </p:nvSpPr>
        <p:spPr>
          <a:xfrm>
            <a:off x="1661775" y="2324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04" name="Google Shape;804;p82"/>
          <p:cNvSpPr txBox="1"/>
          <p:nvPr/>
        </p:nvSpPr>
        <p:spPr>
          <a:xfrm>
            <a:off x="2271975" y="4251600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805" name="Google Shape;805;p82"/>
          <p:cNvCxnSpPr>
            <a:stCxn id="804" idx="0"/>
            <a:endCxn id="802" idx="2"/>
          </p:cNvCxnSpPr>
          <p:nvPr/>
        </p:nvCxnSpPr>
        <p:spPr>
          <a:xfrm rot="10800000">
            <a:off x="2456025" y="3932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6" name="Google Shape;806;p82"/>
          <p:cNvCxnSpPr>
            <a:stCxn id="802" idx="0"/>
            <a:endCxn id="803" idx="2"/>
          </p:cNvCxnSpPr>
          <p:nvPr/>
        </p:nvCxnSpPr>
        <p:spPr>
          <a:xfrm rot="10800000">
            <a:off x="2456025" y="2789000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7" name="Google Shape;807;p82"/>
          <p:cNvCxnSpPr/>
          <p:nvPr/>
        </p:nvCxnSpPr>
        <p:spPr>
          <a:xfrm rot="10800000">
            <a:off x="2456025" y="2027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8" name="Google Shape;808;p82"/>
          <p:cNvSpPr txBox="1"/>
          <p:nvPr/>
        </p:nvSpPr>
        <p:spPr>
          <a:xfrm>
            <a:off x="2456025" y="29924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09" name="Google Shape;809;p82"/>
          <p:cNvSpPr txBox="1"/>
          <p:nvPr/>
        </p:nvSpPr>
        <p:spPr>
          <a:xfrm>
            <a:off x="2140725" y="17332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82"/>
          <p:cNvSpPr txBox="1"/>
          <p:nvPr/>
        </p:nvSpPr>
        <p:spPr>
          <a:xfrm>
            <a:off x="264475" y="2142250"/>
            <a:ext cx="1218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Actual Labels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11" name="Google Shape;811;p82"/>
          <p:cNvSpPr txBox="1"/>
          <p:nvPr/>
        </p:nvSpPr>
        <p:spPr>
          <a:xfrm>
            <a:off x="2049175" y="32599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82"/>
          <p:cNvSpPr txBox="1"/>
          <p:nvPr/>
        </p:nvSpPr>
        <p:spPr>
          <a:xfrm>
            <a:off x="2353975" y="28027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3" name="Google Shape;813;p82"/>
          <p:cNvSpPr/>
          <p:nvPr/>
        </p:nvSpPr>
        <p:spPr>
          <a:xfrm>
            <a:off x="1661775" y="1058200"/>
            <a:ext cx="1588500" cy="465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cxnSp>
        <p:nvCxnSpPr>
          <p:cNvPr id="814" name="Google Shape;814;p82"/>
          <p:cNvCxnSpPr>
            <a:stCxn id="809" idx="0"/>
            <a:endCxn id="813" idx="2"/>
          </p:cNvCxnSpPr>
          <p:nvPr/>
        </p:nvCxnSpPr>
        <p:spPr>
          <a:xfrm rot="10800000">
            <a:off x="2456025" y="1523200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5" name="Google Shape;815;p82"/>
          <p:cNvSpPr txBox="1"/>
          <p:nvPr/>
        </p:nvSpPr>
        <p:spPr>
          <a:xfrm>
            <a:off x="616725" y="16570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y_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6" name="Google Shape;816;p82"/>
          <p:cNvCxnSpPr>
            <a:stCxn id="815" idx="0"/>
            <a:endCxn id="813" idx="1"/>
          </p:cNvCxnSpPr>
          <p:nvPr/>
        </p:nvCxnSpPr>
        <p:spPr>
          <a:xfrm flipH="1" rot="10800000">
            <a:off x="932025" y="1290700"/>
            <a:ext cx="72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7" name="Google Shape;81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825" y="1516500"/>
            <a:ext cx="1218600" cy="1107038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82"/>
          <p:cNvSpPr txBox="1"/>
          <p:nvPr/>
        </p:nvSpPr>
        <p:spPr>
          <a:xfrm>
            <a:off x="6111750" y="1751125"/>
            <a:ext cx="5574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othing You Could Do"/>
                <a:ea typeface="Nothing You Could Do"/>
                <a:cs typeface="Nothing You Could Do"/>
                <a:sym typeface="Nothing You Could Do"/>
              </a:rPr>
              <a:t>?</a:t>
            </a:r>
            <a:endParaRPr b="1" sz="24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3"/>
          <p:cNvSpPr txBox="1"/>
          <p:nvPr/>
        </p:nvSpPr>
        <p:spPr>
          <a:xfrm>
            <a:off x="303900" y="187325"/>
            <a:ext cx="4116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Normal Block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4" name="Google Shape;824;p83"/>
          <p:cNvSpPr/>
          <p:nvPr/>
        </p:nvSpPr>
        <p:spPr>
          <a:xfrm>
            <a:off x="1661775" y="3467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25" name="Google Shape;825;p83"/>
          <p:cNvSpPr/>
          <p:nvPr/>
        </p:nvSpPr>
        <p:spPr>
          <a:xfrm>
            <a:off x="1661775" y="2324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26" name="Google Shape;826;p83"/>
          <p:cNvSpPr txBox="1"/>
          <p:nvPr/>
        </p:nvSpPr>
        <p:spPr>
          <a:xfrm>
            <a:off x="2271975" y="4251600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827" name="Google Shape;827;p83"/>
          <p:cNvCxnSpPr>
            <a:stCxn id="826" idx="0"/>
            <a:endCxn id="824" idx="2"/>
          </p:cNvCxnSpPr>
          <p:nvPr/>
        </p:nvCxnSpPr>
        <p:spPr>
          <a:xfrm rot="10800000">
            <a:off x="2456025" y="3932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83"/>
          <p:cNvCxnSpPr>
            <a:stCxn id="824" idx="0"/>
            <a:endCxn id="825" idx="2"/>
          </p:cNvCxnSpPr>
          <p:nvPr/>
        </p:nvCxnSpPr>
        <p:spPr>
          <a:xfrm rot="10800000">
            <a:off x="2456025" y="2789000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9" name="Google Shape;829;p83"/>
          <p:cNvCxnSpPr/>
          <p:nvPr/>
        </p:nvCxnSpPr>
        <p:spPr>
          <a:xfrm rot="10800000">
            <a:off x="2456025" y="2027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0" name="Google Shape;830;p83"/>
          <p:cNvSpPr txBox="1"/>
          <p:nvPr/>
        </p:nvSpPr>
        <p:spPr>
          <a:xfrm>
            <a:off x="2456025" y="29924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31" name="Google Shape;831;p83"/>
          <p:cNvSpPr txBox="1"/>
          <p:nvPr/>
        </p:nvSpPr>
        <p:spPr>
          <a:xfrm>
            <a:off x="2140725" y="17332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" name="Google Shape;832;p83"/>
          <p:cNvSpPr txBox="1"/>
          <p:nvPr/>
        </p:nvSpPr>
        <p:spPr>
          <a:xfrm>
            <a:off x="264475" y="2142250"/>
            <a:ext cx="1218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Actual Labels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33" name="Google Shape;833;p83"/>
          <p:cNvSpPr txBox="1"/>
          <p:nvPr/>
        </p:nvSpPr>
        <p:spPr>
          <a:xfrm>
            <a:off x="2049175" y="32599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83"/>
          <p:cNvSpPr txBox="1"/>
          <p:nvPr/>
        </p:nvSpPr>
        <p:spPr>
          <a:xfrm>
            <a:off x="2353975" y="28027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83"/>
          <p:cNvSpPr/>
          <p:nvPr/>
        </p:nvSpPr>
        <p:spPr>
          <a:xfrm>
            <a:off x="1661775" y="1058200"/>
            <a:ext cx="1588500" cy="465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cxnSp>
        <p:nvCxnSpPr>
          <p:cNvPr id="836" name="Google Shape;836;p83"/>
          <p:cNvCxnSpPr>
            <a:stCxn id="831" idx="0"/>
            <a:endCxn id="835" idx="2"/>
          </p:cNvCxnSpPr>
          <p:nvPr/>
        </p:nvCxnSpPr>
        <p:spPr>
          <a:xfrm rot="10800000">
            <a:off x="2456025" y="1523200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7" name="Google Shape;837;p83"/>
          <p:cNvSpPr txBox="1"/>
          <p:nvPr/>
        </p:nvSpPr>
        <p:spPr>
          <a:xfrm>
            <a:off x="616725" y="16570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y_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8" name="Google Shape;838;p83"/>
          <p:cNvCxnSpPr>
            <a:stCxn id="837" idx="0"/>
            <a:endCxn id="835" idx="1"/>
          </p:cNvCxnSpPr>
          <p:nvPr/>
        </p:nvCxnSpPr>
        <p:spPr>
          <a:xfrm flipH="1" rot="10800000">
            <a:off x="932025" y="1290700"/>
            <a:ext cx="72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9" name="Google Shape;8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450" y="1227050"/>
            <a:ext cx="1641005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250" y="1733200"/>
            <a:ext cx="1161412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688" y="2239350"/>
            <a:ext cx="1360537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7688" y="2745500"/>
            <a:ext cx="1360525" cy="404478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3"/>
          <p:cNvSpPr txBox="1"/>
          <p:nvPr/>
        </p:nvSpPr>
        <p:spPr>
          <a:xfrm>
            <a:off x="4704113" y="3590050"/>
            <a:ext cx="2627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How is Loss related to x?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/>
        </p:nvSpPr>
        <p:spPr>
          <a:xfrm>
            <a:off x="4536650" y="1210875"/>
            <a:ext cx="40617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Large Image Dataset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14+ Million images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~22K Categories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Human labeled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‘Describes’ the world around us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What is ImageNet 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3884250" y="4426700"/>
            <a:ext cx="1375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image-net.org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0" y="1288400"/>
            <a:ext cx="2868424" cy="27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4"/>
          <p:cNvSpPr txBox="1"/>
          <p:nvPr/>
        </p:nvSpPr>
        <p:spPr>
          <a:xfrm>
            <a:off x="303900" y="187325"/>
            <a:ext cx="4116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Normal Block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9" name="Google Shape;849;p84"/>
          <p:cNvSpPr/>
          <p:nvPr/>
        </p:nvSpPr>
        <p:spPr>
          <a:xfrm>
            <a:off x="1661775" y="3467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50" name="Google Shape;850;p84"/>
          <p:cNvSpPr/>
          <p:nvPr/>
        </p:nvSpPr>
        <p:spPr>
          <a:xfrm>
            <a:off x="1661775" y="2324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51" name="Google Shape;851;p84"/>
          <p:cNvSpPr txBox="1"/>
          <p:nvPr/>
        </p:nvSpPr>
        <p:spPr>
          <a:xfrm>
            <a:off x="2271975" y="4251600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852" name="Google Shape;852;p84"/>
          <p:cNvCxnSpPr>
            <a:stCxn id="851" idx="0"/>
            <a:endCxn id="849" idx="2"/>
          </p:cNvCxnSpPr>
          <p:nvPr/>
        </p:nvCxnSpPr>
        <p:spPr>
          <a:xfrm rot="10800000">
            <a:off x="2456025" y="3932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84"/>
          <p:cNvCxnSpPr>
            <a:stCxn id="849" idx="0"/>
            <a:endCxn id="850" idx="2"/>
          </p:cNvCxnSpPr>
          <p:nvPr/>
        </p:nvCxnSpPr>
        <p:spPr>
          <a:xfrm rot="10800000">
            <a:off x="2456025" y="2789000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p84"/>
          <p:cNvCxnSpPr/>
          <p:nvPr/>
        </p:nvCxnSpPr>
        <p:spPr>
          <a:xfrm rot="10800000">
            <a:off x="2456025" y="2027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Google Shape;855;p84"/>
          <p:cNvSpPr txBox="1"/>
          <p:nvPr/>
        </p:nvSpPr>
        <p:spPr>
          <a:xfrm>
            <a:off x="2456025" y="29924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6" name="Google Shape;856;p84"/>
          <p:cNvSpPr txBox="1"/>
          <p:nvPr/>
        </p:nvSpPr>
        <p:spPr>
          <a:xfrm>
            <a:off x="2140725" y="17332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p84"/>
          <p:cNvSpPr txBox="1"/>
          <p:nvPr/>
        </p:nvSpPr>
        <p:spPr>
          <a:xfrm>
            <a:off x="264475" y="2142250"/>
            <a:ext cx="1218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Actual Labels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8" name="Google Shape;858;p84"/>
          <p:cNvSpPr txBox="1"/>
          <p:nvPr/>
        </p:nvSpPr>
        <p:spPr>
          <a:xfrm>
            <a:off x="2049175" y="32599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84"/>
          <p:cNvSpPr txBox="1"/>
          <p:nvPr/>
        </p:nvSpPr>
        <p:spPr>
          <a:xfrm>
            <a:off x="2353975" y="28027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84"/>
          <p:cNvSpPr/>
          <p:nvPr/>
        </p:nvSpPr>
        <p:spPr>
          <a:xfrm>
            <a:off x="1661775" y="1058200"/>
            <a:ext cx="1588500" cy="465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cxnSp>
        <p:nvCxnSpPr>
          <p:cNvPr id="861" name="Google Shape;861;p84"/>
          <p:cNvCxnSpPr>
            <a:stCxn id="856" idx="0"/>
            <a:endCxn id="860" idx="2"/>
          </p:cNvCxnSpPr>
          <p:nvPr/>
        </p:nvCxnSpPr>
        <p:spPr>
          <a:xfrm rot="10800000">
            <a:off x="2456025" y="1523200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2" name="Google Shape;862;p84"/>
          <p:cNvSpPr txBox="1"/>
          <p:nvPr/>
        </p:nvSpPr>
        <p:spPr>
          <a:xfrm>
            <a:off x="616725" y="16570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y_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3" name="Google Shape;863;p84"/>
          <p:cNvCxnSpPr>
            <a:stCxn id="862" idx="0"/>
            <a:endCxn id="860" idx="1"/>
          </p:cNvCxnSpPr>
          <p:nvPr/>
        </p:nvCxnSpPr>
        <p:spPr>
          <a:xfrm flipH="1" rot="10800000">
            <a:off x="932025" y="1290700"/>
            <a:ext cx="72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4" name="Google Shape;86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450" y="617450"/>
            <a:ext cx="1641005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250" y="1123600"/>
            <a:ext cx="1161412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688" y="1629750"/>
            <a:ext cx="1360537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7688" y="2135900"/>
            <a:ext cx="1360525" cy="404478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4"/>
          <p:cNvSpPr txBox="1"/>
          <p:nvPr/>
        </p:nvSpPr>
        <p:spPr>
          <a:xfrm>
            <a:off x="4704100" y="2895500"/>
            <a:ext cx="2627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Gradient of Loss wrt ‘x’ based on chain rule</a:t>
            </a:r>
            <a:endParaRPr b="1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69" name="Google Shape;869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438" y="3715625"/>
            <a:ext cx="4471018" cy="661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5"/>
          <p:cNvSpPr txBox="1"/>
          <p:nvPr/>
        </p:nvSpPr>
        <p:spPr>
          <a:xfrm>
            <a:off x="690225" y="142750"/>
            <a:ext cx="2617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Residual Block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5" name="Google Shape;875;p85"/>
          <p:cNvSpPr/>
          <p:nvPr/>
        </p:nvSpPr>
        <p:spPr>
          <a:xfrm>
            <a:off x="1186950" y="37925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76" name="Google Shape;876;p85"/>
          <p:cNvSpPr/>
          <p:nvPr/>
        </p:nvSpPr>
        <p:spPr>
          <a:xfrm>
            <a:off x="1186950" y="26495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77" name="Google Shape;877;p85"/>
          <p:cNvSpPr txBox="1"/>
          <p:nvPr/>
        </p:nvSpPr>
        <p:spPr>
          <a:xfrm>
            <a:off x="1797150" y="45771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878" name="Google Shape;878;p85"/>
          <p:cNvCxnSpPr>
            <a:stCxn id="877" idx="0"/>
            <a:endCxn id="875" idx="2"/>
          </p:cNvCxnSpPr>
          <p:nvPr/>
        </p:nvCxnSpPr>
        <p:spPr>
          <a:xfrm rot="10800000">
            <a:off x="1981200" y="42576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p85"/>
          <p:cNvCxnSpPr>
            <a:stCxn id="875" idx="0"/>
            <a:endCxn id="876" idx="2"/>
          </p:cNvCxnSpPr>
          <p:nvPr/>
        </p:nvCxnSpPr>
        <p:spPr>
          <a:xfrm rot="10800000">
            <a:off x="1981200" y="3114575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p85"/>
          <p:cNvCxnSpPr/>
          <p:nvPr/>
        </p:nvCxnSpPr>
        <p:spPr>
          <a:xfrm rot="10800000">
            <a:off x="1981200" y="23526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1" name="Google Shape;881;p85"/>
          <p:cNvSpPr txBox="1"/>
          <p:nvPr/>
        </p:nvSpPr>
        <p:spPr>
          <a:xfrm>
            <a:off x="1797150" y="20625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+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82" name="Google Shape;882;p85"/>
          <p:cNvSpPr/>
          <p:nvPr/>
        </p:nvSpPr>
        <p:spPr>
          <a:xfrm>
            <a:off x="1884325" y="2087750"/>
            <a:ext cx="193800" cy="271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3" name="Google Shape;883;p85"/>
          <p:cNvCxnSpPr/>
          <p:nvPr/>
        </p:nvCxnSpPr>
        <p:spPr>
          <a:xfrm rot="10800000">
            <a:off x="1981200" y="17430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4" name="Google Shape;884;p85"/>
          <p:cNvSpPr/>
          <p:nvPr/>
        </p:nvSpPr>
        <p:spPr>
          <a:xfrm>
            <a:off x="2000575" y="2219250"/>
            <a:ext cx="1830753" cy="2295231"/>
          </a:xfrm>
          <a:custGeom>
            <a:rect b="b" l="l" r="r" t="t"/>
            <a:pathLst>
              <a:path extrusionOk="0" h="92215" w="71745">
                <a:moveTo>
                  <a:pt x="0" y="91424"/>
                </a:moveTo>
                <a:cubicBezTo>
                  <a:pt x="8201" y="90649"/>
                  <a:pt x="37260" y="95815"/>
                  <a:pt x="49207" y="86774"/>
                </a:cubicBezTo>
                <a:cubicBezTo>
                  <a:pt x="61154" y="77733"/>
                  <a:pt x="72197" y="50999"/>
                  <a:pt x="71680" y="37180"/>
                </a:cubicBezTo>
                <a:cubicBezTo>
                  <a:pt x="71163" y="23361"/>
                  <a:pt x="57537" y="9993"/>
                  <a:pt x="46107" y="3858"/>
                </a:cubicBezTo>
                <a:cubicBezTo>
                  <a:pt x="34677" y="-2277"/>
                  <a:pt x="10268" y="952"/>
                  <a:pt x="3100" y="371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5" name="Google Shape;885;p85"/>
          <p:cNvSpPr txBox="1"/>
          <p:nvPr/>
        </p:nvSpPr>
        <p:spPr>
          <a:xfrm>
            <a:off x="3854550" y="31293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86" name="Google Shape;886;p85"/>
          <p:cNvSpPr txBox="1"/>
          <p:nvPr/>
        </p:nvSpPr>
        <p:spPr>
          <a:xfrm>
            <a:off x="1981200" y="3317975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87" name="Google Shape;887;p85"/>
          <p:cNvSpPr txBox="1"/>
          <p:nvPr/>
        </p:nvSpPr>
        <p:spPr>
          <a:xfrm>
            <a:off x="1683525" y="14284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b="1" baseline="-25000" lang="en" sz="1800">
                <a:latin typeface="Roboto"/>
                <a:ea typeface="Roboto"/>
                <a:cs typeface="Roboto"/>
                <a:sym typeface="Roboto"/>
              </a:rPr>
              <a:t>r</a:t>
            </a:r>
            <a:endParaRPr b="1" baseline="-25000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85"/>
          <p:cNvSpPr txBox="1"/>
          <p:nvPr/>
        </p:nvSpPr>
        <p:spPr>
          <a:xfrm>
            <a:off x="1591975" y="35647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85"/>
          <p:cNvSpPr txBox="1"/>
          <p:nvPr/>
        </p:nvSpPr>
        <p:spPr>
          <a:xfrm>
            <a:off x="1896775" y="31075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85"/>
          <p:cNvSpPr txBox="1"/>
          <p:nvPr/>
        </p:nvSpPr>
        <p:spPr>
          <a:xfrm>
            <a:off x="35875" y="1837450"/>
            <a:ext cx="1218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Actual Labels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91" name="Google Shape;891;p85"/>
          <p:cNvSpPr/>
          <p:nvPr/>
        </p:nvSpPr>
        <p:spPr>
          <a:xfrm>
            <a:off x="1204575" y="753400"/>
            <a:ext cx="1588500" cy="465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892" name="Google Shape;892;p85"/>
          <p:cNvSpPr txBox="1"/>
          <p:nvPr/>
        </p:nvSpPr>
        <p:spPr>
          <a:xfrm>
            <a:off x="159525" y="13522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y_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3" name="Google Shape;893;p85"/>
          <p:cNvCxnSpPr>
            <a:stCxn id="892" idx="0"/>
            <a:endCxn id="891" idx="1"/>
          </p:cNvCxnSpPr>
          <p:nvPr/>
        </p:nvCxnSpPr>
        <p:spPr>
          <a:xfrm flipH="1" rot="10800000">
            <a:off x="474825" y="985900"/>
            <a:ext cx="72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85"/>
          <p:cNvCxnSpPr>
            <a:stCxn id="887" idx="0"/>
            <a:endCxn id="891" idx="2"/>
          </p:cNvCxnSpPr>
          <p:nvPr/>
        </p:nvCxnSpPr>
        <p:spPr>
          <a:xfrm rot="10800000">
            <a:off x="1998825" y="1218400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85"/>
          <p:cNvSpPr txBox="1"/>
          <p:nvPr/>
        </p:nvSpPr>
        <p:spPr>
          <a:xfrm>
            <a:off x="1454925" y="22666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</a:t>
            </a:r>
            <a:endParaRPr b="1" baseline="-25000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85"/>
          <p:cNvSpPr txBox="1"/>
          <p:nvPr/>
        </p:nvSpPr>
        <p:spPr>
          <a:xfrm>
            <a:off x="5119725" y="500650"/>
            <a:ext cx="31362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What will be gradient of Loss wrt ‘x’ in this case, will it improve?</a:t>
            </a:r>
            <a:endParaRPr b="1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7" name="Google Shape;89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38" y="1428400"/>
            <a:ext cx="1696375" cy="4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211" y="2010600"/>
            <a:ext cx="1669229" cy="4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5438" y="2672175"/>
            <a:ext cx="2904765" cy="6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9358" y="3597396"/>
            <a:ext cx="3738686" cy="6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85"/>
          <p:cNvSpPr txBox="1"/>
          <p:nvPr/>
        </p:nvSpPr>
        <p:spPr>
          <a:xfrm>
            <a:off x="4781550" y="4577175"/>
            <a:ext cx="1538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Same as regular block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902" name="Google Shape;902;p85"/>
          <p:cNvCxnSpPr>
            <a:stCxn id="901" idx="0"/>
          </p:cNvCxnSpPr>
          <p:nvPr/>
        </p:nvCxnSpPr>
        <p:spPr>
          <a:xfrm flipH="1" rot="10800000">
            <a:off x="5550600" y="4241475"/>
            <a:ext cx="1307400" cy="3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3" name="Google Shape;903;p85"/>
          <p:cNvSpPr txBox="1"/>
          <p:nvPr/>
        </p:nvSpPr>
        <p:spPr>
          <a:xfrm>
            <a:off x="6326900" y="4577175"/>
            <a:ext cx="1669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Additional Gradient with Residual Block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904" name="Google Shape;904;p85"/>
          <p:cNvCxnSpPr>
            <a:stCxn id="903" idx="0"/>
          </p:cNvCxnSpPr>
          <p:nvPr/>
        </p:nvCxnSpPr>
        <p:spPr>
          <a:xfrm flipH="1" rot="10800000">
            <a:off x="7161500" y="4071375"/>
            <a:ext cx="5751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6"/>
          <p:cNvSpPr txBox="1"/>
          <p:nvPr/>
        </p:nvSpPr>
        <p:spPr>
          <a:xfrm>
            <a:off x="682250" y="942975"/>
            <a:ext cx="7000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ResNet (2015)</a:t>
            </a:r>
            <a:endParaRPr b="1" sz="240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1st Place in ILSVRC 2015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1st Place in COCO Detection &amp; Segmentation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Replacing VGG-16 with ResNet 101 in Faster-RCNN improved results by 28%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Efficiently trained networks with 100 layers and 1000 layers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7"/>
          <p:cNvSpPr txBox="1"/>
          <p:nvPr/>
        </p:nvSpPr>
        <p:spPr>
          <a:xfrm>
            <a:off x="682250" y="750100"/>
            <a:ext cx="8235000" cy="1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Summary - ResNet (2015)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Residual Blocks with Skip connection → </a:t>
            </a: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Reduces Vanishing Gradient problem!!!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Only Batch Normalization, No Dropout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8"/>
          <p:cNvSpPr txBox="1"/>
          <p:nvPr/>
        </p:nvSpPr>
        <p:spPr>
          <a:xfrm>
            <a:off x="11564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Deep CNNs require lots of Data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0" name="Google Shape;920;p88"/>
          <p:cNvSpPr/>
          <p:nvPr/>
        </p:nvSpPr>
        <p:spPr>
          <a:xfrm>
            <a:off x="4461575" y="1711800"/>
            <a:ext cx="1983300" cy="14418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9"/>
          <p:cNvSpPr txBox="1"/>
          <p:nvPr/>
        </p:nvSpPr>
        <p:spPr>
          <a:xfrm>
            <a:off x="5922425" y="2093850"/>
            <a:ext cx="32217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Transfer Learning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26" name="Google Shape;92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00" y="688275"/>
            <a:ext cx="5650426" cy="37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25" y="1633525"/>
            <a:ext cx="5846508" cy="21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1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Top 5% Error Rate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4047600" y="1331900"/>
            <a:ext cx="1189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CNN Based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141" name="Google Shape;141;p31"/>
          <p:cNvCxnSpPr>
            <a:stCxn id="140" idx="2"/>
          </p:cNvCxnSpPr>
          <p:nvPr/>
        </p:nvCxnSpPr>
        <p:spPr>
          <a:xfrm flipH="1">
            <a:off x="3835050" y="1693100"/>
            <a:ext cx="807300" cy="7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31"/>
          <p:cNvSpPr txBox="1"/>
          <p:nvPr/>
        </p:nvSpPr>
        <p:spPr>
          <a:xfrm>
            <a:off x="1760925" y="42029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Accuracy measured on test dataset for 1000 Categories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/>
        </p:nvSpPr>
        <p:spPr>
          <a:xfrm>
            <a:off x="682250" y="610800"/>
            <a:ext cx="7000800" cy="4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AlexNet (2012)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Reduced Error rate from 26% to 15%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 watershed moment in Computer Vision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Used a Deep Architecture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ReLU 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Augmentation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Inference Augmentation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AlexNet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33"/>
          <p:cNvSpPr/>
          <p:nvPr/>
        </p:nvSpPr>
        <p:spPr>
          <a:xfrm>
            <a:off x="1274425" y="43797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227x227x3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3"/>
          <p:cNvSpPr/>
          <p:nvPr/>
        </p:nvSpPr>
        <p:spPr>
          <a:xfrm>
            <a:off x="1274425" y="4074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96 11x11, S:4, P:0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1274425" y="37701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3"/>
          <p:cNvSpPr/>
          <p:nvPr/>
        </p:nvSpPr>
        <p:spPr>
          <a:xfrm>
            <a:off x="1274425" y="34653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256 5x5, S:1, P:2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3"/>
          <p:cNvSpPr/>
          <p:nvPr/>
        </p:nvSpPr>
        <p:spPr>
          <a:xfrm>
            <a:off x="1274425" y="31605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3"/>
          <p:cNvSpPr/>
          <p:nvPr/>
        </p:nvSpPr>
        <p:spPr>
          <a:xfrm>
            <a:off x="1274425" y="22461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256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1274425" y="2550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384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3"/>
          <p:cNvSpPr/>
          <p:nvPr/>
        </p:nvSpPr>
        <p:spPr>
          <a:xfrm>
            <a:off x="1274425" y="28557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384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3"/>
          <p:cNvSpPr/>
          <p:nvPr/>
        </p:nvSpPr>
        <p:spPr>
          <a:xfrm>
            <a:off x="1274425" y="19413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3"/>
          <p:cNvSpPr/>
          <p:nvPr/>
        </p:nvSpPr>
        <p:spPr>
          <a:xfrm>
            <a:off x="1274425" y="16365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3"/>
          <p:cNvSpPr/>
          <p:nvPr/>
        </p:nvSpPr>
        <p:spPr>
          <a:xfrm>
            <a:off x="1274425" y="10269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3"/>
          <p:cNvSpPr/>
          <p:nvPr/>
        </p:nvSpPr>
        <p:spPr>
          <a:xfrm>
            <a:off x="1274425" y="13317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3"/>
          <p:cNvSpPr/>
          <p:nvPr/>
        </p:nvSpPr>
        <p:spPr>
          <a:xfrm>
            <a:off x="1274425" y="7221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3"/>
          <p:cNvSpPr txBox="1"/>
          <p:nvPr/>
        </p:nvSpPr>
        <p:spPr>
          <a:xfrm>
            <a:off x="4003825" y="1378275"/>
            <a:ext cx="43476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5 Convolutional Layers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 Max Pool Layers 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 Fully Connected Layers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GTX580 , 5-6 Days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